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707" r:id="rId3"/>
    <p:sldMasterId id="2147483695" r:id="rId4"/>
  </p:sldMasterIdLst>
  <p:notesMasterIdLst>
    <p:notesMasterId r:id="rId14"/>
  </p:notesMasterIdLst>
  <p:sldIdLst>
    <p:sldId id="292" r:id="rId5"/>
    <p:sldId id="290" r:id="rId6"/>
    <p:sldId id="281" r:id="rId7"/>
    <p:sldId id="280" r:id="rId8"/>
    <p:sldId id="284" r:id="rId9"/>
    <p:sldId id="288" r:id="rId10"/>
    <p:sldId id="289" r:id="rId11"/>
    <p:sldId id="272" r:id="rId12"/>
    <p:sldId id="271"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872F"/>
    <a:srgbClr val="037ABC"/>
    <a:srgbClr val="143F59"/>
    <a:srgbClr val="1B344B"/>
    <a:srgbClr val="DC862E"/>
    <a:srgbClr val="0B9B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5"/>
    <p:restoredTop sz="94633"/>
  </p:normalViewPr>
  <p:slideViewPr>
    <p:cSldViewPr snapToGrid="0" snapToObjects="1">
      <p:cViewPr varScale="1">
        <p:scale>
          <a:sx n="65" d="100"/>
          <a:sy n="65" d="100"/>
        </p:scale>
        <p:origin x="1596" y="4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0D1BFC-DB17-E249-A0AF-8C3D77E9E3B7}" type="datetimeFigureOut">
              <a:rPr lang="en-GB" smtClean="0"/>
              <a:t>09/09/2022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C7A11-69D5-FE4B-AD50-8E4B88B5E0ED}" type="slidenum">
              <a:rPr lang="en-GB" smtClean="0"/>
              <a:t>‹#›</a:t>
            </a:fld>
            <a:endParaRPr lang="en-GB"/>
          </a:p>
        </p:txBody>
      </p:sp>
    </p:spTree>
    <p:extLst>
      <p:ext uri="{BB962C8B-B14F-4D97-AF65-F5344CB8AC3E}">
        <p14:creationId xmlns:p14="http://schemas.microsoft.com/office/powerpoint/2010/main" val="79814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2C7A11-69D5-FE4B-AD50-8E4B88B5E0ED}" type="slidenum">
              <a:rPr lang="en-GB" smtClean="0"/>
              <a:t>8</a:t>
            </a:fld>
            <a:endParaRPr lang="en-GB"/>
          </a:p>
        </p:txBody>
      </p:sp>
    </p:spTree>
    <p:extLst>
      <p:ext uri="{BB962C8B-B14F-4D97-AF65-F5344CB8AC3E}">
        <p14:creationId xmlns:p14="http://schemas.microsoft.com/office/powerpoint/2010/main" val="1975711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Rectangle 15"/>
          <p:cNvSpPr/>
          <p:nvPr userDrawn="1"/>
        </p:nvSpPr>
        <p:spPr>
          <a:xfrm>
            <a:off x="0" y="3281688"/>
            <a:ext cx="9144000" cy="86061"/>
          </a:xfrm>
          <a:prstGeom prst="rect">
            <a:avLst/>
          </a:prstGeom>
          <a:solidFill>
            <a:srgbClr val="DC86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userDrawn="1"/>
        </p:nvSpPr>
        <p:spPr>
          <a:xfrm>
            <a:off x="0" y="3367749"/>
            <a:ext cx="9144000" cy="1081535"/>
          </a:xfrm>
          <a:prstGeom prst="rect">
            <a:avLst/>
          </a:prstGeom>
          <a:solidFill>
            <a:srgbClr val="037A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accent1"/>
              </a:solidFill>
            </a:endParaRPr>
          </a:p>
        </p:txBody>
      </p:sp>
      <p:sp>
        <p:nvSpPr>
          <p:cNvPr id="17" name="Text Placeholder 22">
            <a:extLst>
              <a:ext uri="{FF2B5EF4-FFF2-40B4-BE49-F238E27FC236}">
                <a16:creationId xmlns:a16="http://schemas.microsoft.com/office/drawing/2014/main" id="{FCA8B261-9411-4801-A446-8FDEE5CE1CE4}"/>
              </a:ext>
            </a:extLst>
          </p:cNvPr>
          <p:cNvSpPr>
            <a:spLocks noGrp="1"/>
          </p:cNvSpPr>
          <p:nvPr>
            <p:ph type="body" sz="quarter" idx="13" hasCustomPrompt="1"/>
          </p:nvPr>
        </p:nvSpPr>
        <p:spPr>
          <a:xfrm>
            <a:off x="422793" y="5021186"/>
            <a:ext cx="3956787" cy="957955"/>
          </a:xfrm>
          <a:prstGeom prst="rect">
            <a:avLst/>
          </a:prstGeom>
        </p:spPr>
        <p:txBody>
          <a:bodyPr wrap="square" anchor="t" anchorCtr="0">
            <a:normAutofit/>
          </a:bodyPr>
          <a:lstStyle>
            <a:lvl1pPr marL="0" indent="0" algn="l">
              <a:buNone/>
              <a:defRPr lang="de-DE" sz="1400" u="none" kern="1200" dirty="0">
                <a:solidFill>
                  <a:srgbClr val="037ABC"/>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Meeting name</a:t>
            </a:r>
            <a:endParaRPr lang="de-DE" dirty="0"/>
          </a:p>
        </p:txBody>
      </p:sp>
      <p:sp>
        <p:nvSpPr>
          <p:cNvPr id="18" name="Text Placeholder 22">
            <a:extLst>
              <a:ext uri="{FF2B5EF4-FFF2-40B4-BE49-F238E27FC236}">
                <a16:creationId xmlns:a16="http://schemas.microsoft.com/office/drawing/2014/main" id="{1D772AEC-92A6-4F8B-A7FE-F1B8ACAAC6C9}"/>
              </a:ext>
            </a:extLst>
          </p:cNvPr>
          <p:cNvSpPr>
            <a:spLocks noGrp="1"/>
          </p:cNvSpPr>
          <p:nvPr>
            <p:ph type="body" sz="quarter" idx="12" hasCustomPrompt="1"/>
          </p:nvPr>
        </p:nvSpPr>
        <p:spPr>
          <a:xfrm>
            <a:off x="4723341" y="5021186"/>
            <a:ext cx="3956787" cy="957956"/>
          </a:xfrm>
          <a:prstGeom prst="rect">
            <a:avLst/>
          </a:prstGeom>
          <a:ln>
            <a:noFill/>
          </a:ln>
        </p:spPr>
        <p:txBody>
          <a:bodyPr wrap="square" anchor="t" anchorCtr="0">
            <a:normAutofit/>
          </a:bodyPr>
          <a:lstStyle>
            <a:lvl1pPr marL="0" indent="0" algn="l">
              <a:buNone/>
              <a:defRPr lang="de-DE" sz="1400" b="0" i="0" u="none" kern="1200" dirty="0">
                <a:solidFill>
                  <a:srgbClr val="037ABC"/>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Presenter name(s) &amp; </a:t>
            </a:r>
            <a:r>
              <a:rPr lang="en-US" dirty="0" err="1"/>
              <a:t>Organisation</a:t>
            </a:r>
            <a:r>
              <a:rPr lang="en-US" dirty="0"/>
              <a:t>(s)</a:t>
            </a:r>
            <a:endParaRPr lang="de-DE" dirty="0"/>
          </a:p>
        </p:txBody>
      </p:sp>
      <p:sp>
        <p:nvSpPr>
          <p:cNvPr id="22" name="Text Placeholder 4"/>
          <p:cNvSpPr>
            <a:spLocks noGrp="1"/>
          </p:cNvSpPr>
          <p:nvPr>
            <p:ph type="body" sz="quarter" idx="10" hasCustomPrompt="1"/>
          </p:nvPr>
        </p:nvSpPr>
        <p:spPr>
          <a:xfrm>
            <a:off x="422793" y="3516980"/>
            <a:ext cx="8257335" cy="743820"/>
          </a:xfrm>
          <a:prstGeom prst="rect">
            <a:avLst/>
          </a:prstGeom>
        </p:spPr>
        <p:txBody>
          <a:bodyPr lIns="0" tIns="0" rIns="0" bIns="0" anchor="ctr">
            <a:normAutofit/>
          </a:bodyPr>
          <a:lstStyle>
            <a:lvl1pPr marL="0" indent="0" algn="ctr">
              <a:buNone/>
              <a:defRPr lang="en-US" sz="2800" kern="1200" cap="none" baseline="0" dirty="0" smtClean="0">
                <a:solidFill>
                  <a:schemeClr val="bg1"/>
                </a:solidFill>
                <a:latin typeface="Lato" panose="020F0502020204030203" pitchFamily="34" charset="0"/>
                <a:ea typeface="+mn-ea"/>
                <a:cs typeface="Lato" panose="020F0502020204030203" pitchFamily="34" charset="0"/>
              </a:defRPr>
            </a:lvl1pPr>
            <a:lvl2pPr>
              <a:defRPr lang="en-US" sz="4800" kern="1200" dirty="0" smtClean="0">
                <a:solidFill>
                  <a:schemeClr val="bg1"/>
                </a:solidFill>
                <a:latin typeface="Impact" panose="020B0806030902050204" pitchFamily="34" charset="0"/>
                <a:ea typeface="+mn-ea"/>
                <a:cs typeface="+mn-cs"/>
              </a:defRPr>
            </a:lvl2pPr>
            <a:lvl3pPr>
              <a:defRPr lang="en-US" sz="4800" kern="1200" dirty="0" smtClean="0">
                <a:solidFill>
                  <a:schemeClr val="bg1"/>
                </a:solidFill>
                <a:latin typeface="Impact" panose="020B0806030902050204" pitchFamily="34" charset="0"/>
                <a:ea typeface="+mn-ea"/>
                <a:cs typeface="+mn-cs"/>
              </a:defRPr>
            </a:lvl3pPr>
            <a:lvl4pPr>
              <a:defRPr lang="en-US" sz="4800" kern="1200" dirty="0" smtClean="0">
                <a:solidFill>
                  <a:schemeClr val="bg1"/>
                </a:solidFill>
                <a:latin typeface="Impact" panose="020B0806030902050204" pitchFamily="34" charset="0"/>
                <a:ea typeface="+mn-ea"/>
                <a:cs typeface="+mn-cs"/>
              </a:defRPr>
            </a:lvl4pPr>
            <a:lvl5pPr>
              <a:defRPr lang="en-IN" sz="4800" kern="1200" dirty="0">
                <a:solidFill>
                  <a:schemeClr val="bg1"/>
                </a:solidFill>
                <a:latin typeface="Impact" panose="020B0806030902050204" pitchFamily="34" charset="0"/>
                <a:ea typeface="+mn-ea"/>
                <a:cs typeface="+mn-cs"/>
              </a:defRPr>
            </a:lvl5pPr>
          </a:lstStyle>
          <a:p>
            <a:pPr lvl="0"/>
            <a:r>
              <a:rPr lang="en-IN" dirty="0"/>
              <a:t>Presentation Title</a:t>
            </a:r>
          </a:p>
        </p:txBody>
      </p:sp>
      <p:sp>
        <p:nvSpPr>
          <p:cNvPr id="24" name="TextBox 23"/>
          <p:cNvSpPr txBox="1"/>
          <p:nvPr userDrawn="1"/>
        </p:nvSpPr>
        <p:spPr>
          <a:xfrm>
            <a:off x="1309781" y="6253676"/>
            <a:ext cx="7390887" cy="461665"/>
          </a:xfrm>
          <a:prstGeom prst="rect">
            <a:avLst/>
          </a:prstGeom>
          <a:noFill/>
        </p:spPr>
        <p:txBody>
          <a:bodyPr wrap="square" rtlCol="0">
            <a:spAutoFit/>
          </a:bodyPr>
          <a:lstStyle/>
          <a:p>
            <a:r>
              <a:rPr lang="en-GB" sz="1200" b="0" i="0" u="none" strike="noStrike" kern="1200" dirty="0">
                <a:solidFill>
                  <a:srgbClr val="1B344B"/>
                </a:solidFill>
                <a:effectLst/>
                <a:latin typeface="Lato" panose="020F0502020204030203" pitchFamily="34" charset="0"/>
                <a:ea typeface="+mn-ea"/>
                <a:cs typeface="Lato" panose="020F0502020204030203" pitchFamily="34" charset="0"/>
              </a:rPr>
              <a:t>This project has received funding from the European Union’s Horizon 2020 research and innovation programme under grant agreement N°821001.</a:t>
            </a:r>
            <a:endParaRPr lang="en-GB" sz="1200" dirty="0">
              <a:solidFill>
                <a:srgbClr val="1B344B"/>
              </a:solidFill>
              <a:latin typeface="Lato" panose="020F0502020204030203" pitchFamily="34" charset="0"/>
              <a:ea typeface="Arial" charset="0"/>
              <a:cs typeface="Lato" panose="020F0502020204030203" pitchFamily="34" charset="0"/>
            </a:endParaRPr>
          </a:p>
        </p:txBody>
      </p:sp>
      <p:sp>
        <p:nvSpPr>
          <p:cNvPr id="7" name="TextBox 6">
            <a:extLst>
              <a:ext uri="{FF2B5EF4-FFF2-40B4-BE49-F238E27FC236}">
                <a16:creationId xmlns:a16="http://schemas.microsoft.com/office/drawing/2014/main" id="{76ECE2BD-97B6-4749-B26B-479B3D799469}"/>
              </a:ext>
            </a:extLst>
          </p:cNvPr>
          <p:cNvSpPr txBox="1"/>
          <p:nvPr userDrawn="1"/>
        </p:nvSpPr>
        <p:spPr>
          <a:xfrm>
            <a:off x="4723340" y="4560997"/>
            <a:ext cx="39567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1B344B"/>
                </a:solidFill>
                <a:latin typeface="Lato" panose="020F0502020204030203" pitchFamily="34" charset="0"/>
                <a:cs typeface="Lato" panose="020F0502020204030203" pitchFamily="34" charset="0"/>
              </a:rPr>
              <a:t>Presenter name(s) &amp; </a:t>
            </a:r>
            <a:r>
              <a:rPr lang="en-US" b="1" dirty="0" err="1">
                <a:solidFill>
                  <a:srgbClr val="1B344B"/>
                </a:solidFill>
                <a:latin typeface="Lato" panose="020F0502020204030203" pitchFamily="34" charset="0"/>
                <a:cs typeface="Lato" panose="020F0502020204030203" pitchFamily="34" charset="0"/>
              </a:rPr>
              <a:t>Organisation</a:t>
            </a:r>
            <a:r>
              <a:rPr lang="en-US" b="1" dirty="0">
                <a:solidFill>
                  <a:srgbClr val="1B344B"/>
                </a:solidFill>
                <a:latin typeface="Lato" panose="020F0502020204030203" pitchFamily="34" charset="0"/>
                <a:cs typeface="Lato" panose="020F0502020204030203" pitchFamily="34" charset="0"/>
              </a:rPr>
              <a:t>(s)</a:t>
            </a:r>
            <a:endParaRPr lang="de-DE" b="1" dirty="0">
              <a:solidFill>
                <a:srgbClr val="1B344B"/>
              </a:solidFill>
              <a:latin typeface="Lato" panose="020F0502020204030203" pitchFamily="34" charset="0"/>
              <a:cs typeface="Lato" panose="020F0502020204030203" pitchFamily="34" charset="0"/>
            </a:endParaRPr>
          </a:p>
        </p:txBody>
      </p:sp>
      <p:sp>
        <p:nvSpPr>
          <p:cNvPr id="25" name="TextBox 24">
            <a:extLst>
              <a:ext uri="{FF2B5EF4-FFF2-40B4-BE49-F238E27FC236}">
                <a16:creationId xmlns:a16="http://schemas.microsoft.com/office/drawing/2014/main" id="{FA48F84B-5519-744F-9BED-76A4E9F3F97C}"/>
              </a:ext>
            </a:extLst>
          </p:cNvPr>
          <p:cNvSpPr txBox="1"/>
          <p:nvPr userDrawn="1"/>
        </p:nvSpPr>
        <p:spPr>
          <a:xfrm>
            <a:off x="422793" y="4550569"/>
            <a:ext cx="38366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1B344B"/>
                </a:solidFill>
                <a:latin typeface="Lato" panose="020F0502020204030203" pitchFamily="34" charset="0"/>
                <a:cs typeface="Lato" panose="020F0502020204030203" pitchFamily="34" charset="0"/>
              </a:rPr>
              <a:t>Meeting Name</a:t>
            </a:r>
            <a:endParaRPr lang="de-DE" b="1" dirty="0">
              <a:solidFill>
                <a:srgbClr val="1B344B"/>
              </a:solidFill>
              <a:latin typeface="Lato" panose="020F0502020204030203" pitchFamily="34" charset="0"/>
              <a:cs typeface="Lato" panose="020F0502020204030203"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100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A30B388-4B00-8048-B21E-358D5BDFCB2D}"/>
              </a:ext>
            </a:extLst>
          </p:cNvPr>
          <p:cNvSpPr/>
          <p:nvPr userDrawn="1"/>
        </p:nvSpPr>
        <p:spPr>
          <a:xfrm>
            <a:off x="0" y="3367749"/>
            <a:ext cx="9144000" cy="1081535"/>
          </a:xfrm>
          <a:prstGeom prst="rect">
            <a:avLst/>
          </a:prstGeom>
          <a:solidFill>
            <a:srgbClr val="037A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accent1"/>
              </a:solidFill>
            </a:endParaRPr>
          </a:p>
        </p:txBody>
      </p:sp>
      <p:sp>
        <p:nvSpPr>
          <p:cNvPr id="34" name="Rectangle 33">
            <a:extLst>
              <a:ext uri="{FF2B5EF4-FFF2-40B4-BE49-F238E27FC236}">
                <a16:creationId xmlns:a16="http://schemas.microsoft.com/office/drawing/2014/main" id="{10E8EA87-0411-3948-A5A1-961E1DDDCB51}"/>
              </a:ext>
            </a:extLst>
          </p:cNvPr>
          <p:cNvSpPr/>
          <p:nvPr userDrawn="1"/>
        </p:nvSpPr>
        <p:spPr>
          <a:xfrm>
            <a:off x="0" y="3281688"/>
            <a:ext cx="9144000" cy="86061"/>
          </a:xfrm>
          <a:prstGeom prst="rect">
            <a:avLst/>
          </a:prstGeom>
          <a:solidFill>
            <a:srgbClr val="DC86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Text Placeholder 22">
            <a:extLst>
              <a:ext uri="{FF2B5EF4-FFF2-40B4-BE49-F238E27FC236}">
                <a16:creationId xmlns:a16="http://schemas.microsoft.com/office/drawing/2014/main" id="{3D1B06FA-A12A-E044-B216-DA12BE1BA2C8}"/>
              </a:ext>
            </a:extLst>
          </p:cNvPr>
          <p:cNvSpPr>
            <a:spLocks noGrp="1"/>
          </p:cNvSpPr>
          <p:nvPr>
            <p:ph type="body" sz="quarter" idx="13" hasCustomPrompt="1"/>
          </p:nvPr>
        </p:nvSpPr>
        <p:spPr>
          <a:xfrm>
            <a:off x="422793" y="5021186"/>
            <a:ext cx="3956787" cy="957955"/>
          </a:xfrm>
          <a:prstGeom prst="rect">
            <a:avLst/>
          </a:prstGeom>
        </p:spPr>
        <p:txBody>
          <a:bodyPr wrap="square" anchor="t" anchorCtr="0">
            <a:normAutofit/>
          </a:bodyPr>
          <a:lstStyle>
            <a:lvl1pPr marL="0" indent="0" algn="l">
              <a:buNone/>
              <a:defRPr lang="de-DE" sz="1400" u="none" kern="1200" dirty="0">
                <a:solidFill>
                  <a:srgbClr val="037ABC"/>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Meeting name</a:t>
            </a:r>
            <a:endParaRPr lang="de-DE" dirty="0"/>
          </a:p>
        </p:txBody>
      </p:sp>
      <p:sp>
        <p:nvSpPr>
          <p:cNvPr id="36" name="Text Placeholder 22">
            <a:extLst>
              <a:ext uri="{FF2B5EF4-FFF2-40B4-BE49-F238E27FC236}">
                <a16:creationId xmlns:a16="http://schemas.microsoft.com/office/drawing/2014/main" id="{15C2C6F2-8C5E-4845-8F5A-5C320AEDAA2A}"/>
              </a:ext>
            </a:extLst>
          </p:cNvPr>
          <p:cNvSpPr>
            <a:spLocks noGrp="1"/>
          </p:cNvSpPr>
          <p:nvPr>
            <p:ph type="body" sz="quarter" idx="12" hasCustomPrompt="1"/>
          </p:nvPr>
        </p:nvSpPr>
        <p:spPr>
          <a:xfrm>
            <a:off x="4723341" y="5021186"/>
            <a:ext cx="3956787" cy="957956"/>
          </a:xfrm>
          <a:prstGeom prst="rect">
            <a:avLst/>
          </a:prstGeom>
          <a:ln>
            <a:noFill/>
          </a:ln>
        </p:spPr>
        <p:txBody>
          <a:bodyPr wrap="square" anchor="t" anchorCtr="0">
            <a:normAutofit/>
          </a:bodyPr>
          <a:lstStyle>
            <a:lvl1pPr marL="0" indent="0" algn="l">
              <a:buNone/>
              <a:defRPr lang="de-DE" sz="1400" b="0" i="0" u="none" kern="1200" dirty="0">
                <a:solidFill>
                  <a:srgbClr val="037ABC"/>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Presenter name(s) &amp; </a:t>
            </a:r>
            <a:r>
              <a:rPr lang="en-US" dirty="0" err="1"/>
              <a:t>Organisation</a:t>
            </a:r>
            <a:r>
              <a:rPr lang="en-US" dirty="0"/>
              <a:t>(s)</a:t>
            </a:r>
            <a:endParaRPr lang="de-DE" dirty="0"/>
          </a:p>
        </p:txBody>
      </p:sp>
      <p:sp>
        <p:nvSpPr>
          <p:cNvPr id="37" name="Text Placeholder 4">
            <a:extLst>
              <a:ext uri="{FF2B5EF4-FFF2-40B4-BE49-F238E27FC236}">
                <a16:creationId xmlns:a16="http://schemas.microsoft.com/office/drawing/2014/main" id="{472E893B-3D91-A347-9220-77F93B7EA4E0}"/>
              </a:ext>
            </a:extLst>
          </p:cNvPr>
          <p:cNvSpPr>
            <a:spLocks noGrp="1"/>
          </p:cNvSpPr>
          <p:nvPr>
            <p:ph type="body" sz="quarter" idx="10" hasCustomPrompt="1"/>
          </p:nvPr>
        </p:nvSpPr>
        <p:spPr>
          <a:xfrm>
            <a:off x="422793" y="3516980"/>
            <a:ext cx="8257335" cy="743820"/>
          </a:xfrm>
          <a:prstGeom prst="rect">
            <a:avLst/>
          </a:prstGeom>
        </p:spPr>
        <p:txBody>
          <a:bodyPr lIns="0" tIns="0" rIns="0" bIns="0" anchor="ctr">
            <a:normAutofit/>
          </a:bodyPr>
          <a:lstStyle>
            <a:lvl1pPr marL="0" indent="0" algn="ctr">
              <a:buNone/>
              <a:defRPr lang="en-US" sz="2800" kern="1200" cap="none" baseline="0" dirty="0" smtClean="0">
                <a:solidFill>
                  <a:schemeClr val="bg1"/>
                </a:solidFill>
                <a:latin typeface="Lato" panose="020F0502020204030203" pitchFamily="34" charset="0"/>
                <a:ea typeface="+mn-ea"/>
                <a:cs typeface="Lato" panose="020F0502020204030203" pitchFamily="34" charset="0"/>
              </a:defRPr>
            </a:lvl1pPr>
            <a:lvl2pPr>
              <a:defRPr lang="en-US" sz="4800" kern="1200" dirty="0" smtClean="0">
                <a:solidFill>
                  <a:schemeClr val="bg1"/>
                </a:solidFill>
                <a:latin typeface="Impact" panose="020B0806030902050204" pitchFamily="34" charset="0"/>
                <a:ea typeface="+mn-ea"/>
                <a:cs typeface="+mn-cs"/>
              </a:defRPr>
            </a:lvl2pPr>
            <a:lvl3pPr>
              <a:defRPr lang="en-US" sz="4800" kern="1200" dirty="0" smtClean="0">
                <a:solidFill>
                  <a:schemeClr val="bg1"/>
                </a:solidFill>
                <a:latin typeface="Impact" panose="020B0806030902050204" pitchFamily="34" charset="0"/>
                <a:ea typeface="+mn-ea"/>
                <a:cs typeface="+mn-cs"/>
              </a:defRPr>
            </a:lvl3pPr>
            <a:lvl4pPr>
              <a:defRPr lang="en-US" sz="4800" kern="1200" dirty="0" smtClean="0">
                <a:solidFill>
                  <a:schemeClr val="bg1"/>
                </a:solidFill>
                <a:latin typeface="Impact" panose="020B0806030902050204" pitchFamily="34" charset="0"/>
                <a:ea typeface="+mn-ea"/>
                <a:cs typeface="+mn-cs"/>
              </a:defRPr>
            </a:lvl4pPr>
            <a:lvl5pPr>
              <a:defRPr lang="en-IN" sz="4800" kern="1200" dirty="0">
                <a:solidFill>
                  <a:schemeClr val="bg1"/>
                </a:solidFill>
                <a:latin typeface="Impact" panose="020B0806030902050204" pitchFamily="34" charset="0"/>
                <a:ea typeface="+mn-ea"/>
                <a:cs typeface="+mn-cs"/>
              </a:defRPr>
            </a:lvl5pPr>
          </a:lstStyle>
          <a:p>
            <a:pPr lvl="0"/>
            <a:r>
              <a:rPr lang="en-IN" dirty="0"/>
              <a:t>THANK-YOU</a:t>
            </a:r>
          </a:p>
        </p:txBody>
      </p:sp>
      <p:sp>
        <p:nvSpPr>
          <p:cNvPr id="39" name="TextBox 38">
            <a:extLst>
              <a:ext uri="{FF2B5EF4-FFF2-40B4-BE49-F238E27FC236}">
                <a16:creationId xmlns:a16="http://schemas.microsoft.com/office/drawing/2014/main" id="{71EA996A-F6E3-0E4A-8023-2086DE8C3A8C}"/>
              </a:ext>
            </a:extLst>
          </p:cNvPr>
          <p:cNvSpPr txBox="1"/>
          <p:nvPr userDrawn="1"/>
        </p:nvSpPr>
        <p:spPr>
          <a:xfrm>
            <a:off x="1309781" y="6253676"/>
            <a:ext cx="7390887" cy="461665"/>
          </a:xfrm>
          <a:prstGeom prst="rect">
            <a:avLst/>
          </a:prstGeom>
          <a:noFill/>
        </p:spPr>
        <p:txBody>
          <a:bodyPr wrap="square" rtlCol="0">
            <a:spAutoFit/>
          </a:bodyPr>
          <a:lstStyle/>
          <a:p>
            <a:r>
              <a:rPr lang="en-GB" sz="1200" b="0" i="0" u="none" strike="noStrike" kern="1200" dirty="0">
                <a:solidFill>
                  <a:srgbClr val="1B344B"/>
                </a:solidFill>
                <a:effectLst/>
                <a:latin typeface="Lato" panose="020F0502020204030203" pitchFamily="34" charset="0"/>
                <a:ea typeface="+mn-ea"/>
                <a:cs typeface="Lato" panose="020F0502020204030203" pitchFamily="34" charset="0"/>
              </a:rPr>
              <a:t>This project has received funding from the European Union’s Horizon 2020 research and innovation programme under grant agreement N°821001.</a:t>
            </a:r>
            <a:endParaRPr lang="en-GB" sz="1200" dirty="0">
              <a:solidFill>
                <a:srgbClr val="1B344B"/>
              </a:solidFill>
              <a:latin typeface="Lato" panose="020F0502020204030203" pitchFamily="34" charset="0"/>
              <a:ea typeface="Arial" charset="0"/>
              <a:cs typeface="Lato" panose="020F0502020204030203" pitchFamily="34" charset="0"/>
            </a:endParaRPr>
          </a:p>
        </p:txBody>
      </p:sp>
      <p:sp>
        <p:nvSpPr>
          <p:cNvPr id="40" name="Picture Placeholder 4">
            <a:extLst>
              <a:ext uri="{FF2B5EF4-FFF2-40B4-BE49-F238E27FC236}">
                <a16:creationId xmlns:a16="http://schemas.microsoft.com/office/drawing/2014/main" id="{7243D221-8EB0-3848-9A5A-A8ACC7A613D4}"/>
              </a:ext>
            </a:extLst>
          </p:cNvPr>
          <p:cNvSpPr>
            <a:spLocks noGrp="1"/>
          </p:cNvSpPr>
          <p:nvPr>
            <p:ph type="pic" sz="quarter" idx="16" hasCustomPrompt="1"/>
          </p:nvPr>
        </p:nvSpPr>
        <p:spPr>
          <a:xfrm>
            <a:off x="7475386" y="2424742"/>
            <a:ext cx="1218090" cy="782330"/>
          </a:xfrm>
          <a:prstGeom prst="rect">
            <a:avLst/>
          </a:prstGeom>
        </p:spPr>
        <p:txBody>
          <a:bodyPr/>
          <a:lstStyle>
            <a:lvl1pPr>
              <a:defRPr sz="1600" baseline="0">
                <a:latin typeface="Lato" panose="020F0502020204030203" pitchFamily="34" charset="0"/>
                <a:ea typeface="Lato" panose="020F0502020204030203" pitchFamily="34" charset="0"/>
                <a:cs typeface="Lato" panose="020F0502020204030203"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Presenter Logo</a:t>
            </a:r>
          </a:p>
        </p:txBody>
      </p:sp>
      <p:sp>
        <p:nvSpPr>
          <p:cNvPr id="41" name="TextBox 40">
            <a:extLst>
              <a:ext uri="{FF2B5EF4-FFF2-40B4-BE49-F238E27FC236}">
                <a16:creationId xmlns:a16="http://schemas.microsoft.com/office/drawing/2014/main" id="{19AC9F51-681B-CC4F-A000-8E2A4FB37DCF}"/>
              </a:ext>
            </a:extLst>
          </p:cNvPr>
          <p:cNvSpPr txBox="1"/>
          <p:nvPr userDrawn="1"/>
        </p:nvSpPr>
        <p:spPr>
          <a:xfrm>
            <a:off x="4723340" y="4560997"/>
            <a:ext cx="39567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1B344B"/>
                </a:solidFill>
                <a:latin typeface="Lato" panose="020F0502020204030203" pitchFamily="34" charset="0"/>
                <a:cs typeface="Lato" panose="020F0502020204030203" pitchFamily="34" charset="0"/>
              </a:rPr>
              <a:t>Presenter name(s) &amp; </a:t>
            </a:r>
            <a:r>
              <a:rPr lang="en-US" b="1" dirty="0" err="1">
                <a:solidFill>
                  <a:srgbClr val="1B344B"/>
                </a:solidFill>
                <a:latin typeface="Lato" panose="020F0502020204030203" pitchFamily="34" charset="0"/>
                <a:cs typeface="Lato" panose="020F0502020204030203" pitchFamily="34" charset="0"/>
              </a:rPr>
              <a:t>Organisation</a:t>
            </a:r>
            <a:r>
              <a:rPr lang="en-US" b="1" dirty="0">
                <a:solidFill>
                  <a:srgbClr val="1B344B"/>
                </a:solidFill>
                <a:latin typeface="Lato" panose="020F0502020204030203" pitchFamily="34" charset="0"/>
                <a:cs typeface="Lato" panose="020F0502020204030203" pitchFamily="34" charset="0"/>
              </a:rPr>
              <a:t>(s)</a:t>
            </a:r>
            <a:endParaRPr lang="de-DE" b="1" dirty="0">
              <a:solidFill>
                <a:srgbClr val="1B344B"/>
              </a:solidFill>
              <a:latin typeface="Lato" panose="020F0502020204030203" pitchFamily="34" charset="0"/>
              <a:cs typeface="Lato" panose="020F0502020204030203" pitchFamily="34" charset="0"/>
            </a:endParaRPr>
          </a:p>
        </p:txBody>
      </p:sp>
      <p:sp>
        <p:nvSpPr>
          <p:cNvPr id="42" name="TextBox 41">
            <a:extLst>
              <a:ext uri="{FF2B5EF4-FFF2-40B4-BE49-F238E27FC236}">
                <a16:creationId xmlns:a16="http://schemas.microsoft.com/office/drawing/2014/main" id="{31BC5208-171B-E243-BD98-D6D0341B4587}"/>
              </a:ext>
            </a:extLst>
          </p:cNvPr>
          <p:cNvSpPr txBox="1"/>
          <p:nvPr userDrawn="1"/>
        </p:nvSpPr>
        <p:spPr>
          <a:xfrm>
            <a:off x="422793" y="4550569"/>
            <a:ext cx="38366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1B344B"/>
                </a:solidFill>
                <a:latin typeface="Lato" panose="020F0502020204030203" pitchFamily="34" charset="0"/>
                <a:cs typeface="Lato" panose="020F0502020204030203" pitchFamily="34" charset="0"/>
              </a:rPr>
              <a:t>Meeting Name</a:t>
            </a:r>
            <a:endParaRPr lang="de-DE" b="1" dirty="0">
              <a:solidFill>
                <a:srgbClr val="1B344B"/>
              </a:solidFill>
              <a:latin typeface="Lato" panose="020F0502020204030203" pitchFamily="34" charset="0"/>
              <a:cs typeface="Lato" panose="020F0502020204030203"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solidFill>
                  <a:srgbClr val="DE872F"/>
                </a:solidFill>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Arial" charset="0"/>
                <a:ea typeface="Lato" panose="020F0502020204030203" pitchFamily="34" charset="0"/>
                <a:cs typeface="Arial" charset="0"/>
              </a:defRPr>
            </a:lvl4pPr>
            <a:lvl5pPr>
              <a:defRPr>
                <a:latin typeface="Arial" charset="0"/>
                <a:ea typeface="Lato" panose="020F0502020204030203" pitchFamily="34"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9115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dirty="0"/>
              <a:t>Click to edit Master title style</a:t>
            </a:r>
            <a:endParaRPr lang="en-GB"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02113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Placeholder 1">
            <a:extLst>
              <a:ext uri="{FF2B5EF4-FFF2-40B4-BE49-F238E27FC236}">
                <a16:creationId xmlns:a16="http://schemas.microsoft.com/office/drawing/2014/main" id="{7E5929F6-5833-8B46-B511-D324A41FCA82}"/>
              </a:ext>
            </a:extLst>
          </p:cNvPr>
          <p:cNvSpPr>
            <a:spLocks noGrp="1"/>
          </p:cNvSpPr>
          <p:nvPr>
            <p:ph type="title"/>
          </p:nvPr>
        </p:nvSpPr>
        <p:spPr>
          <a:xfrm>
            <a:off x="1620144" y="233031"/>
            <a:ext cx="7235420" cy="1035338"/>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968538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Placeholder 1">
            <a:extLst>
              <a:ext uri="{FF2B5EF4-FFF2-40B4-BE49-F238E27FC236}">
                <a16:creationId xmlns:a16="http://schemas.microsoft.com/office/drawing/2014/main" id="{3707C735-DD1B-B142-92BF-D65BD844CA99}"/>
              </a:ext>
            </a:extLst>
          </p:cNvPr>
          <p:cNvSpPr>
            <a:spLocks noGrp="1"/>
          </p:cNvSpPr>
          <p:nvPr>
            <p:ph type="title"/>
          </p:nvPr>
        </p:nvSpPr>
        <p:spPr>
          <a:xfrm>
            <a:off x="1620144" y="233031"/>
            <a:ext cx="7235420" cy="1035338"/>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303516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2057400"/>
            <a:ext cx="4629150" cy="3803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29B301FE-45A9-3D43-8A41-1BE1E2FB3E2B}" type="datetimeFigureOut">
              <a:rPr lang="en-GB" smtClean="0"/>
              <a:t>09/09/2022</a:t>
            </a:fld>
            <a:endParaRPr lang="en-GB"/>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2FFFBD0A-E8E1-8845-86BC-8122184D1163}" type="slidenum">
              <a:rPr lang="en-GB" smtClean="0"/>
              <a:t>‹#›</a:t>
            </a:fld>
            <a:endParaRPr lang="en-GB"/>
          </a:p>
        </p:txBody>
      </p:sp>
      <p:sp>
        <p:nvSpPr>
          <p:cNvPr id="8" name="Title Placeholder 1">
            <a:extLst>
              <a:ext uri="{FF2B5EF4-FFF2-40B4-BE49-F238E27FC236}">
                <a16:creationId xmlns:a16="http://schemas.microsoft.com/office/drawing/2014/main" id="{4878BDBB-6DDE-2141-A03C-52D24975C87A}"/>
              </a:ext>
            </a:extLst>
          </p:cNvPr>
          <p:cNvSpPr>
            <a:spLocks noGrp="1"/>
          </p:cNvSpPr>
          <p:nvPr>
            <p:ph type="title"/>
          </p:nvPr>
        </p:nvSpPr>
        <p:spPr>
          <a:xfrm>
            <a:off x="1620144" y="233031"/>
            <a:ext cx="7235420" cy="1035338"/>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939874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B687F-D7EB-0D44-AFCA-9D647FAE0EB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199115E-5896-9C43-BCC4-14ADC237922E}"/>
              </a:ext>
            </a:extLst>
          </p:cNvPr>
          <p:cNvSpPr>
            <a:spLocks noGrp="1"/>
          </p:cNvSpPr>
          <p:nvPr>
            <p:ph type="dt" sz="half" idx="10"/>
          </p:nvPr>
        </p:nvSpPr>
        <p:spPr>
          <a:xfrm>
            <a:off x="628650" y="6356350"/>
            <a:ext cx="2057400" cy="365125"/>
          </a:xfrm>
          <a:prstGeom prst="rect">
            <a:avLst/>
          </a:prstGeom>
        </p:spPr>
        <p:txBody>
          <a:bodyPr/>
          <a:lstStyle/>
          <a:p>
            <a:fld id="{8E675F60-AC35-F047-8D9C-334677B0E589}" type="datetimeFigureOut">
              <a:rPr lang="en-US" smtClean="0"/>
              <a:t>9/9/2022</a:t>
            </a:fld>
            <a:endParaRPr lang="en-US"/>
          </a:p>
        </p:txBody>
      </p:sp>
      <p:sp>
        <p:nvSpPr>
          <p:cNvPr id="4" name="Footer Placeholder 3">
            <a:extLst>
              <a:ext uri="{FF2B5EF4-FFF2-40B4-BE49-F238E27FC236}">
                <a16:creationId xmlns:a16="http://schemas.microsoft.com/office/drawing/2014/main" id="{09A0504E-1F5F-4648-8795-B67302068AAB}"/>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EF224C-EAD1-7D4C-8067-9B17314A5795}"/>
              </a:ext>
            </a:extLst>
          </p:cNvPr>
          <p:cNvSpPr>
            <a:spLocks noGrp="1"/>
          </p:cNvSpPr>
          <p:nvPr>
            <p:ph type="sldNum" sz="quarter" idx="12"/>
          </p:nvPr>
        </p:nvSpPr>
        <p:spPr>
          <a:xfrm>
            <a:off x="6457950" y="6356350"/>
            <a:ext cx="2057400" cy="365125"/>
          </a:xfrm>
          <a:prstGeom prst="rect">
            <a:avLst/>
          </a:prstGeom>
        </p:spPr>
        <p:txBody>
          <a:bodyPr/>
          <a:lstStyle/>
          <a:p>
            <a:fld id="{53AFBCD8-DCB8-F744-8375-3E6D8821564E}" type="slidenum">
              <a:rPr lang="en-US" smtClean="0"/>
              <a:t>‹#›</a:t>
            </a:fld>
            <a:endParaRPr lang="en-US"/>
          </a:p>
        </p:txBody>
      </p:sp>
    </p:spTree>
    <p:extLst>
      <p:ext uri="{BB962C8B-B14F-4D97-AF65-F5344CB8AC3E}">
        <p14:creationId xmlns:p14="http://schemas.microsoft.com/office/powerpoint/2010/main" val="117634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791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7.svg"/><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slideLayout" Target="../slideLayouts/slideLayout6.xml"/><Relationship Id="rId9" Type="http://schemas.openxmlformats.org/officeDocument/2006/relationships/image" Target="../media/image5.sv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9.xml"/><Relationship Id="rId4" Type="http://schemas.openxmlformats.org/officeDocument/2006/relationships/image" Target="../media/image5.sv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20604" y="6206669"/>
            <a:ext cx="817978" cy="544773"/>
          </a:xfrm>
          <a:prstGeom prst="rect">
            <a:avLst/>
          </a:prstGeom>
        </p:spPr>
      </p:pic>
      <p:pic>
        <p:nvPicPr>
          <p:cNvPr id="3" name="Graphic 2">
            <a:extLst>
              <a:ext uri="{FF2B5EF4-FFF2-40B4-BE49-F238E27FC236}">
                <a16:creationId xmlns:a16="http://schemas.microsoft.com/office/drawing/2014/main" id="{22092FCC-CA43-8747-813F-5D9C39FE2BD1}"/>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1167304" y="287156"/>
            <a:ext cx="6809391" cy="2695384"/>
          </a:xfrm>
          <a:prstGeom prst="rect">
            <a:avLst/>
          </a:prstGeom>
        </p:spPr>
      </p:pic>
    </p:spTree>
    <p:extLst>
      <p:ext uri="{BB962C8B-B14F-4D97-AF65-F5344CB8AC3E}">
        <p14:creationId xmlns:p14="http://schemas.microsoft.com/office/powerpoint/2010/main" val="245573008"/>
      </p:ext>
    </p:extLst>
  </p:cSld>
  <p:clrMap bg1="lt1" tx1="dk1" bg2="lt2" tx2="dk2" accent1="accent1" accent2="accent2" accent3="accent3" accent4="accent4" accent5="accent5" accent6="accent6" hlink="hlink" folHlink="folHlink"/>
  <p:sldLayoutIdLst>
    <p:sldLayoutId id="2147483661" r:id="rId1"/>
    <p:sldLayoutId id="214748367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20144" y="233031"/>
            <a:ext cx="7235420" cy="1035338"/>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276161" y="1750461"/>
            <a:ext cx="8579403" cy="46012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2"/>
          <p:cNvSpPr txBox="1">
            <a:spLocks/>
          </p:cNvSpPr>
          <p:nvPr userDrawn="1"/>
        </p:nvSpPr>
        <p:spPr>
          <a:xfrm>
            <a:off x="462516" y="6455693"/>
            <a:ext cx="4359771" cy="169277"/>
          </a:xfrm>
          <a:prstGeom prst="rect">
            <a:avLst/>
          </a:prstGeom>
        </p:spPr>
        <p:txBody>
          <a:bodyPr vert="horz" lIns="0" tIns="0" rIns="0" bIns="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ADAFB0">
                    <a:lumMod val="50000"/>
                  </a:srgbClr>
                </a:solidFill>
                <a:effectLst/>
                <a:uLnTx/>
                <a:uFillTx/>
                <a:latin typeface="Arial" panose="020B0604020202020204"/>
              </a:rPr>
              <a:t>Web: </a:t>
            </a:r>
            <a:r>
              <a:rPr kumimoji="0" lang="en-US" sz="1100" b="1" i="0" u="none" strike="noStrike" kern="1200" cap="none" spc="0" normalizeH="0" baseline="0" noProof="0" dirty="0">
                <a:ln>
                  <a:noFill/>
                </a:ln>
                <a:solidFill>
                  <a:srgbClr val="ADAFB0">
                    <a:lumMod val="50000"/>
                  </a:srgbClr>
                </a:solidFill>
                <a:effectLst/>
                <a:uLnTx/>
                <a:uFillTx/>
                <a:latin typeface="Arial" panose="020B0604020202020204"/>
              </a:rPr>
              <a:t>www.sochic-h2020.eu</a:t>
            </a:r>
            <a:r>
              <a:rPr kumimoji="0" lang="en-US" sz="1100" b="0" i="0" u="none" strike="noStrike" kern="1200" cap="none" spc="0" normalizeH="0" baseline="0" noProof="0" dirty="0">
                <a:ln>
                  <a:noFill/>
                </a:ln>
                <a:solidFill>
                  <a:srgbClr val="ADAFB0">
                    <a:lumMod val="50000"/>
                  </a:srgbClr>
                </a:solidFill>
                <a:effectLst/>
                <a:uLnTx/>
                <a:uFillTx/>
                <a:latin typeface="Arial" panose="020B0604020202020204"/>
              </a:rPr>
              <a:t> Social: </a:t>
            </a:r>
            <a:r>
              <a:rPr kumimoji="0" lang="en-US" sz="1100" b="1" i="0" u="none" strike="noStrike" kern="1200" cap="none" spc="0" normalizeH="0" baseline="0" noProof="0" dirty="0">
                <a:ln>
                  <a:noFill/>
                </a:ln>
                <a:solidFill>
                  <a:srgbClr val="ADAFB0">
                    <a:lumMod val="50000"/>
                  </a:srgbClr>
                </a:solidFill>
                <a:effectLst/>
                <a:uLnTx/>
                <a:uFillTx/>
                <a:latin typeface="Arial" panose="020B0604020202020204"/>
              </a:rPr>
              <a:t>@SO_CHIC_EU</a:t>
            </a:r>
          </a:p>
        </p:txBody>
      </p:sp>
      <p:pic>
        <p:nvPicPr>
          <p:cNvPr id="11" name="Graphic 10">
            <a:extLst>
              <a:ext uri="{FF2B5EF4-FFF2-40B4-BE49-F238E27FC236}">
                <a16:creationId xmlns:a16="http://schemas.microsoft.com/office/drawing/2014/main" id="{F269DE03-8B97-5343-821C-0267347A1089}"/>
              </a:ext>
            </a:extLst>
          </p:cNvPr>
          <p:cNvPicPr>
            <a:picLocks noChangeAspect="1"/>
          </p:cNvPicPr>
          <p:nvPr userDrawn="1"/>
        </p:nvPicPr>
        <p:blipFill>
          <a:blip r:embed="rId8">
            <a:extLst>
              <a:ext uri="{96DAC541-7B7A-43D3-8B79-37D633B846F1}">
                <asvg:svgBlip xmlns="" xmlns:asvg="http://schemas.microsoft.com/office/drawing/2016/SVG/main" r:embed="rId9"/>
              </a:ext>
            </a:extLst>
          </a:blip>
          <a:stretch>
            <a:fillRect/>
          </a:stretch>
        </p:blipFill>
        <p:spPr>
          <a:xfrm>
            <a:off x="276161" y="233030"/>
            <a:ext cx="2434499" cy="1301198"/>
          </a:xfrm>
          <a:prstGeom prst="rect">
            <a:avLst/>
          </a:prstGeom>
        </p:spPr>
      </p:pic>
      <p:pic>
        <p:nvPicPr>
          <p:cNvPr id="15" name="Graphic 14">
            <a:extLst>
              <a:ext uri="{FF2B5EF4-FFF2-40B4-BE49-F238E27FC236}">
                <a16:creationId xmlns:a16="http://schemas.microsoft.com/office/drawing/2014/main" id="{51C268B4-1531-2047-95EE-7A515FA8B36D}"/>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flipH="1">
            <a:off x="417308" y="2117699"/>
            <a:ext cx="8579403" cy="4234006"/>
          </a:xfrm>
          <a:prstGeom prst="rect">
            <a:avLst/>
          </a:prstGeom>
        </p:spPr>
      </p:pic>
    </p:spTree>
    <p:extLst>
      <p:ext uri="{BB962C8B-B14F-4D97-AF65-F5344CB8AC3E}">
        <p14:creationId xmlns:p14="http://schemas.microsoft.com/office/powerpoint/2010/main" val="5612922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4" r:id="rId5"/>
    <p:sldLayoutId id="2147483701" r:id="rId6"/>
  </p:sldLayoutIdLst>
  <p:txStyles>
    <p:titleStyle>
      <a:lvl1pPr algn="l" defTabSz="914400" rtl="0" eaLnBrk="1" latinLnBrk="0" hangingPunct="1">
        <a:lnSpc>
          <a:spcPct val="90000"/>
        </a:lnSpc>
        <a:spcBef>
          <a:spcPct val="0"/>
        </a:spcBef>
        <a:buNone/>
        <a:defRPr sz="3600" kern="1200">
          <a:solidFill>
            <a:srgbClr val="1B344B"/>
          </a:solidFill>
          <a:latin typeface="Lato" panose="020F0502020204030203" pitchFamily="34" charset="0"/>
          <a:ea typeface="Lato" panose="020F0502020204030203" pitchFamily="34" charset="0"/>
          <a:cs typeface="Lato" panose="020F050202020403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B344B"/>
          </a:solidFill>
          <a:latin typeface="Lato" panose="020F0502020204030203" pitchFamily="34" charset="0"/>
          <a:ea typeface="Lato" panose="020F0502020204030203" pitchFamily="34" charset="0"/>
          <a:cs typeface="Lato"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143F59"/>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037ABC"/>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a:buNone/>
        <a:defRPr sz="1800" kern="1200">
          <a:solidFill>
            <a:srgbClr val="0B9BD6"/>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90000"/>
        </a:lnSpc>
        <a:spcBef>
          <a:spcPts val="500"/>
        </a:spcBef>
        <a:buFont typeface="Arial"/>
        <a:buNone/>
        <a:defRPr sz="1800" kern="1200">
          <a:solidFill>
            <a:srgbClr val="DE872F"/>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F269DE03-8B97-5343-821C-0267347A1089}"/>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276161" y="233030"/>
            <a:ext cx="2434499" cy="1301198"/>
          </a:xfrm>
          <a:prstGeom prst="rect">
            <a:avLst/>
          </a:prstGeom>
        </p:spPr>
      </p:pic>
    </p:spTree>
    <p:extLst>
      <p:ext uri="{BB962C8B-B14F-4D97-AF65-F5344CB8AC3E}">
        <p14:creationId xmlns:p14="http://schemas.microsoft.com/office/powerpoint/2010/main" val="98550676"/>
      </p:ext>
    </p:extLst>
  </p:cSld>
  <p:clrMap bg1="lt1" tx1="dk1" bg2="lt2" tx2="dk2" accent1="accent1" accent2="accent2" accent3="accent3" accent4="accent4" accent5="accent5" accent6="accent6" hlink="hlink" folHlink="folHlink"/>
  <p:sldLayoutIdLst>
    <p:sldLayoutId id="2147483708" r:id="rId1"/>
  </p:sldLayoutIdLst>
  <p:txStyles>
    <p:titleStyle>
      <a:lvl1pPr algn="l" defTabSz="914400" rtl="0" eaLnBrk="1" latinLnBrk="0" hangingPunct="1">
        <a:lnSpc>
          <a:spcPct val="90000"/>
        </a:lnSpc>
        <a:spcBef>
          <a:spcPct val="0"/>
        </a:spcBef>
        <a:buNone/>
        <a:defRPr sz="3600" kern="1200">
          <a:solidFill>
            <a:srgbClr val="1B344B"/>
          </a:solidFill>
          <a:latin typeface="Lato" panose="020F0502020204030203" pitchFamily="34" charset="0"/>
          <a:ea typeface="Lato" panose="020F0502020204030203" pitchFamily="34" charset="0"/>
          <a:cs typeface="Lato" panose="020F050202020403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B344B"/>
          </a:solidFill>
          <a:latin typeface="Lato" panose="020F0502020204030203" pitchFamily="34" charset="0"/>
          <a:ea typeface="Lato" panose="020F0502020204030203" pitchFamily="34" charset="0"/>
          <a:cs typeface="Lato"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143F59"/>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037ABC"/>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a:buNone/>
        <a:defRPr sz="1800" kern="1200">
          <a:solidFill>
            <a:srgbClr val="0B9BD6"/>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90000"/>
        </a:lnSpc>
        <a:spcBef>
          <a:spcPts val="500"/>
        </a:spcBef>
        <a:buFont typeface="Arial"/>
        <a:buNone/>
        <a:defRPr sz="1800" kern="1200">
          <a:solidFill>
            <a:srgbClr val="DE872F"/>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423896"/>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C838387-85D5-284D-A87C-7072200CF832}"/>
              </a:ext>
            </a:extLst>
          </p:cNvPr>
          <p:cNvSpPr>
            <a:spLocks noGrp="1"/>
          </p:cNvSpPr>
          <p:nvPr>
            <p:ph type="body" sz="quarter" idx="10"/>
          </p:nvPr>
        </p:nvSpPr>
        <p:spPr/>
        <p:txBody>
          <a:bodyPr>
            <a:normAutofit lnSpcReduction="10000"/>
          </a:bodyPr>
          <a:lstStyle/>
          <a:p>
            <a:r>
              <a:rPr lang="en-GB" dirty="0"/>
              <a:t>SO-CHIC: South Ocean Carbon and Heat Impact on Climate</a:t>
            </a:r>
          </a:p>
        </p:txBody>
      </p:sp>
    </p:spTree>
    <p:extLst>
      <p:ext uri="{BB962C8B-B14F-4D97-AF65-F5344CB8AC3E}">
        <p14:creationId xmlns:p14="http://schemas.microsoft.com/office/powerpoint/2010/main" val="2560545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3BC98-AAA6-9545-B1C8-4F1D1B8EEA82}"/>
              </a:ext>
            </a:extLst>
          </p:cNvPr>
          <p:cNvSpPr>
            <a:spLocks noGrp="1"/>
          </p:cNvSpPr>
          <p:nvPr>
            <p:ph type="title"/>
          </p:nvPr>
        </p:nvSpPr>
        <p:spPr/>
        <p:txBody>
          <a:bodyPr/>
          <a:lstStyle/>
          <a:p>
            <a:r>
              <a:rPr lang="en-GB" dirty="0" smtClean="0"/>
              <a:t>General information</a:t>
            </a:r>
            <a:endParaRPr lang="en-GB" dirty="0"/>
          </a:p>
        </p:txBody>
      </p:sp>
      <p:pic>
        <p:nvPicPr>
          <p:cNvPr id="5" name="Image 1">
            <a:extLst>
              <a:ext uri="{FF2B5EF4-FFF2-40B4-BE49-F238E27FC236}">
                <a16:creationId xmlns:a16="http://schemas.microsoft.com/office/drawing/2014/main" id="{B5983A66-6306-BB4C-A12B-D73FCE6F2CB3}"/>
              </a:ext>
            </a:extLst>
          </p:cNvPr>
          <p:cNvPicPr>
            <a:picLocks noChangeAspect="1"/>
          </p:cNvPicPr>
          <p:nvPr/>
        </p:nvPicPr>
        <p:blipFill>
          <a:blip r:embed="rId2"/>
          <a:stretch>
            <a:fillRect/>
          </a:stretch>
        </p:blipFill>
        <p:spPr>
          <a:xfrm>
            <a:off x="-127774" y="2175909"/>
            <a:ext cx="4438717" cy="3318794"/>
          </a:xfrm>
          <a:prstGeom prst="rect">
            <a:avLst/>
          </a:prstGeom>
        </p:spPr>
      </p:pic>
      <p:pic>
        <p:nvPicPr>
          <p:cNvPr id="6" name="Image 2">
            <a:extLst>
              <a:ext uri="{FF2B5EF4-FFF2-40B4-BE49-F238E27FC236}">
                <a16:creationId xmlns:a16="http://schemas.microsoft.com/office/drawing/2014/main" id="{2B9D04E6-58C9-D540-A4E6-1297E94AB7CF}"/>
              </a:ext>
            </a:extLst>
          </p:cNvPr>
          <p:cNvPicPr>
            <a:picLocks noChangeAspect="1"/>
          </p:cNvPicPr>
          <p:nvPr/>
        </p:nvPicPr>
        <p:blipFill>
          <a:blip r:embed="rId3"/>
          <a:stretch>
            <a:fillRect/>
          </a:stretch>
        </p:blipFill>
        <p:spPr>
          <a:xfrm>
            <a:off x="3676461" y="3944541"/>
            <a:ext cx="5400094" cy="1550162"/>
          </a:xfrm>
          <a:prstGeom prst="rect">
            <a:avLst/>
          </a:prstGeom>
        </p:spPr>
      </p:pic>
      <p:graphicFrame>
        <p:nvGraphicFramePr>
          <p:cNvPr id="8" name="Picture Placeholder 12"/>
          <p:cNvGraphicFramePr>
            <a:graphicFrameLocks/>
          </p:cNvGraphicFramePr>
          <p:nvPr>
            <p:extLst>
              <p:ext uri="{D42A27DB-BD31-4B8C-83A1-F6EECF244321}">
                <p14:modId xmlns:p14="http://schemas.microsoft.com/office/powerpoint/2010/main" val="1151992409"/>
              </p:ext>
            </p:extLst>
          </p:nvPr>
        </p:nvGraphicFramePr>
        <p:xfrm>
          <a:off x="1187769" y="5556072"/>
          <a:ext cx="6902200" cy="841571"/>
        </p:xfrm>
        <a:graphic>
          <a:graphicData uri="http://schemas.openxmlformats.org/drawingml/2006/table">
            <a:tbl>
              <a:tblPr firstRow="1" firstCol="1" bandRow="1">
                <a:tableStyleId>{5C22544A-7EE6-4342-B048-85BDC9FD1C3A}</a:tableStyleId>
              </a:tblPr>
              <a:tblGrid>
                <a:gridCol w="1380440">
                  <a:extLst>
                    <a:ext uri="{9D8B030D-6E8A-4147-A177-3AD203B41FA5}">
                      <a16:colId xmlns:a16="http://schemas.microsoft.com/office/drawing/2014/main" val="20001"/>
                    </a:ext>
                  </a:extLst>
                </a:gridCol>
                <a:gridCol w="1380440">
                  <a:extLst>
                    <a:ext uri="{9D8B030D-6E8A-4147-A177-3AD203B41FA5}">
                      <a16:colId xmlns:a16="http://schemas.microsoft.com/office/drawing/2014/main" val="20002"/>
                    </a:ext>
                  </a:extLst>
                </a:gridCol>
                <a:gridCol w="1380440">
                  <a:extLst>
                    <a:ext uri="{9D8B030D-6E8A-4147-A177-3AD203B41FA5}">
                      <a16:colId xmlns:a16="http://schemas.microsoft.com/office/drawing/2014/main" val="20003"/>
                    </a:ext>
                  </a:extLst>
                </a:gridCol>
                <a:gridCol w="1380440">
                  <a:extLst>
                    <a:ext uri="{9D8B030D-6E8A-4147-A177-3AD203B41FA5}">
                      <a16:colId xmlns:a16="http://schemas.microsoft.com/office/drawing/2014/main" val="20004"/>
                    </a:ext>
                  </a:extLst>
                </a:gridCol>
                <a:gridCol w="1380440">
                  <a:extLst>
                    <a:ext uri="{9D8B030D-6E8A-4147-A177-3AD203B41FA5}">
                      <a16:colId xmlns:a16="http://schemas.microsoft.com/office/drawing/2014/main" val="20005"/>
                    </a:ext>
                  </a:extLst>
                </a:gridCol>
              </a:tblGrid>
              <a:tr h="492208">
                <a:tc>
                  <a:txBody>
                    <a:bodyPr/>
                    <a:lstStyle/>
                    <a:p>
                      <a:pPr marL="45720" marR="45720" algn="ctr">
                        <a:spcBef>
                          <a:spcPts val="600"/>
                        </a:spcBef>
                        <a:spcAft>
                          <a:spcPts val="0"/>
                        </a:spcAft>
                      </a:pPr>
                      <a:r>
                        <a:rPr lang="en-GB" sz="1000" b="1" kern="1100" dirty="0" smtClean="0">
                          <a:effectLst/>
                          <a:latin typeface="Calibri" charset="0"/>
                          <a:ea typeface="Times New Roman" charset="0"/>
                          <a:cs typeface="Times New Roman" charset="0"/>
                        </a:rPr>
                        <a:t>Start</a:t>
                      </a:r>
                      <a:endParaRPr lang="en-GB" sz="1000" b="1" kern="1100" dirty="0">
                        <a:effectLst/>
                        <a:latin typeface="Calibri" charset="0"/>
                        <a:ea typeface="Times New Roman" charset="0"/>
                        <a:cs typeface="Times New Roman" charset="0"/>
                      </a:endParaRPr>
                    </a:p>
                  </a:txBody>
                  <a:tcPr marL="0" marR="0" marT="0" marB="0" anchor="ctr">
                    <a:solidFill>
                      <a:srgbClr val="1B344B">
                        <a:alpha val="90000"/>
                      </a:srgbClr>
                    </a:solidFill>
                  </a:tcPr>
                </a:tc>
                <a:tc>
                  <a:txBody>
                    <a:bodyPr/>
                    <a:lstStyle/>
                    <a:p>
                      <a:pPr marL="45720" marR="45720" algn="ctr">
                        <a:spcBef>
                          <a:spcPts val="600"/>
                        </a:spcBef>
                        <a:spcAft>
                          <a:spcPts val="0"/>
                        </a:spcAft>
                      </a:pPr>
                      <a:endParaRPr lang="en-GB" sz="1000" b="1" kern="1100" dirty="0">
                        <a:effectLst/>
                        <a:latin typeface="Calibri" charset="0"/>
                        <a:ea typeface="Times New Roman" charset="0"/>
                        <a:cs typeface="Times New Roman" charset="0"/>
                      </a:endParaRPr>
                    </a:p>
                  </a:txBody>
                  <a:tcPr marL="0" marR="0" marT="0" marB="0" anchor="ctr">
                    <a:solidFill>
                      <a:srgbClr val="1B344B">
                        <a:alpha val="90000"/>
                      </a:srgbClr>
                    </a:solidFill>
                  </a:tcPr>
                </a:tc>
                <a:tc>
                  <a:txBody>
                    <a:bodyPr/>
                    <a:lstStyle/>
                    <a:p>
                      <a:pPr marL="45720" marR="45720" algn="ctr">
                        <a:spcBef>
                          <a:spcPts val="600"/>
                        </a:spcBef>
                        <a:spcAft>
                          <a:spcPts val="0"/>
                        </a:spcAft>
                      </a:pPr>
                      <a:r>
                        <a:rPr lang="en-GB" sz="1000" b="1" kern="1100" dirty="0" smtClean="0">
                          <a:effectLst/>
                        </a:rPr>
                        <a:t>End</a:t>
                      </a:r>
                      <a:endParaRPr lang="en-GB" sz="1000" b="1" kern="1100" dirty="0">
                        <a:effectLst/>
                        <a:latin typeface="Calibri" charset="0"/>
                        <a:ea typeface="Times New Roman" charset="0"/>
                        <a:cs typeface="Times New Roman" charset="0"/>
                      </a:endParaRPr>
                    </a:p>
                  </a:txBody>
                  <a:tcPr marL="0" marR="0" marT="0" marB="0" anchor="ctr">
                    <a:solidFill>
                      <a:srgbClr val="1B344B">
                        <a:alpha val="90000"/>
                      </a:srgbClr>
                    </a:solidFill>
                  </a:tcPr>
                </a:tc>
                <a:tc>
                  <a:txBody>
                    <a:bodyPr/>
                    <a:lstStyle/>
                    <a:p>
                      <a:pPr algn="ctr"/>
                      <a:r>
                        <a:rPr lang="fr-FR" sz="1000" b="1" dirty="0" smtClean="0">
                          <a:latin typeface="Calibri" pitchFamily="34" charset="0"/>
                        </a:rPr>
                        <a:t>Maximum EC contribution</a:t>
                      </a:r>
                      <a:endParaRPr lang="fr-FR" sz="1000" b="1" dirty="0">
                        <a:latin typeface="Calibri" pitchFamily="34" charset="0"/>
                      </a:endParaRPr>
                    </a:p>
                  </a:txBody>
                  <a:tcPr marL="0" marR="0" marT="0" marB="0" anchor="ctr">
                    <a:solidFill>
                      <a:srgbClr val="1B344B">
                        <a:alpha val="90000"/>
                      </a:srgbClr>
                    </a:solidFill>
                  </a:tcPr>
                </a:tc>
                <a:tc>
                  <a:txBody>
                    <a:bodyPr/>
                    <a:lstStyle/>
                    <a:p>
                      <a:pPr algn="ctr"/>
                      <a:r>
                        <a:rPr lang="fr-FR" sz="1000" b="1" dirty="0" smtClean="0">
                          <a:solidFill>
                            <a:schemeClr val="bg1"/>
                          </a:solidFill>
                          <a:latin typeface="Calibri" pitchFamily="34" charset="0"/>
                        </a:rPr>
                        <a:t>EU </a:t>
                      </a:r>
                      <a:r>
                        <a:rPr lang="en-GB" sz="1000" b="1" noProof="0" dirty="0" smtClean="0">
                          <a:solidFill>
                            <a:schemeClr val="bg1"/>
                          </a:solidFill>
                          <a:latin typeface="Calibri" pitchFamily="34" charset="0"/>
                        </a:rPr>
                        <a:t>reimbursement</a:t>
                      </a:r>
                      <a:r>
                        <a:rPr lang="fr-FR" sz="1000" b="1" dirty="0" smtClean="0">
                          <a:solidFill>
                            <a:schemeClr val="bg1"/>
                          </a:solidFill>
                          <a:latin typeface="Calibri" pitchFamily="34" charset="0"/>
                        </a:rPr>
                        <a:t> rate</a:t>
                      </a:r>
                      <a:endParaRPr lang="fr-FR" sz="1000" b="1" dirty="0">
                        <a:solidFill>
                          <a:schemeClr val="bg1"/>
                        </a:solidFill>
                        <a:latin typeface="Calibri" pitchFamily="34" charset="0"/>
                      </a:endParaRPr>
                    </a:p>
                  </a:txBody>
                  <a:tcPr marL="0" marR="0" marT="0" marB="0" anchor="ctr">
                    <a:solidFill>
                      <a:srgbClr val="1B344B">
                        <a:alpha val="90000"/>
                      </a:srgbClr>
                    </a:solidFill>
                  </a:tcPr>
                </a:tc>
                <a:extLst>
                  <a:ext uri="{0D108BD9-81ED-4DB2-BD59-A6C34878D82A}">
                    <a16:rowId xmlns:a16="http://schemas.microsoft.com/office/drawing/2014/main" val="10000"/>
                  </a:ext>
                </a:extLst>
              </a:tr>
              <a:tr h="349363">
                <a:tc>
                  <a:txBody>
                    <a:bodyPr/>
                    <a:lstStyle/>
                    <a:p>
                      <a:pPr algn="ctr"/>
                      <a:r>
                        <a:rPr lang="fr-FR" sz="1000" b="1" dirty="0" smtClean="0">
                          <a:latin typeface="Calibri" pitchFamily="34" charset="0"/>
                        </a:rPr>
                        <a:t>01/11/2019</a:t>
                      </a:r>
                      <a:endParaRPr lang="fr-FR" sz="1000" b="1" dirty="0">
                        <a:latin typeface="Calibri" pitchFamily="34" charset="0"/>
                      </a:endParaRPr>
                    </a:p>
                  </a:txBody>
                  <a:tcPr marL="0" marR="0" marT="108000" marB="0">
                    <a:solidFill>
                      <a:srgbClr val="037ABC">
                        <a:alpha val="90000"/>
                      </a:srgbClr>
                    </a:solidFill>
                  </a:tcPr>
                </a:tc>
                <a:tc>
                  <a:txBody>
                    <a:bodyPr/>
                    <a:lstStyle/>
                    <a:p>
                      <a:pPr marL="45720" marR="45720" algn="ctr">
                        <a:spcBef>
                          <a:spcPts val="600"/>
                        </a:spcBef>
                        <a:spcAft>
                          <a:spcPts val="0"/>
                        </a:spcAft>
                      </a:pPr>
                      <a:r>
                        <a:rPr lang="en-GB" sz="1000" b="1" kern="1100" dirty="0" smtClean="0">
                          <a:solidFill>
                            <a:schemeClr val="bg1"/>
                          </a:solidFill>
                          <a:effectLst/>
                        </a:rPr>
                        <a:t>48 months</a:t>
                      </a:r>
                      <a:endParaRPr lang="en-GB" sz="1000" b="1" kern="1100" dirty="0">
                        <a:solidFill>
                          <a:schemeClr val="bg1"/>
                        </a:solidFill>
                        <a:effectLst/>
                        <a:latin typeface="Calibri" charset="0"/>
                        <a:ea typeface="Times New Roman" charset="0"/>
                        <a:cs typeface="Times New Roman" charset="0"/>
                      </a:endParaRPr>
                    </a:p>
                  </a:txBody>
                  <a:tcPr marL="0" marR="0" marT="108000" marB="0">
                    <a:solidFill>
                      <a:srgbClr val="037ABC">
                        <a:alpha val="90000"/>
                      </a:srgbClr>
                    </a:solidFill>
                  </a:tcPr>
                </a:tc>
                <a:tc>
                  <a:txBody>
                    <a:bodyPr/>
                    <a:lstStyle/>
                    <a:p>
                      <a:pPr marL="45720" marR="45720" algn="ctr">
                        <a:spcBef>
                          <a:spcPts val="600"/>
                        </a:spcBef>
                        <a:spcAft>
                          <a:spcPts val="0"/>
                        </a:spcAft>
                      </a:pPr>
                      <a:r>
                        <a:rPr lang="en-GB" sz="1000" b="1" kern="1100" dirty="0" smtClean="0">
                          <a:solidFill>
                            <a:schemeClr val="bg1"/>
                          </a:solidFill>
                          <a:effectLst/>
                          <a:latin typeface="Calibri" charset="0"/>
                          <a:ea typeface="Times New Roman" charset="0"/>
                          <a:cs typeface="Times New Roman" charset="0"/>
                        </a:rPr>
                        <a:t>31/10/2013</a:t>
                      </a:r>
                      <a:endParaRPr lang="en-GB" sz="1000" b="1" kern="1100" dirty="0">
                        <a:solidFill>
                          <a:schemeClr val="bg1"/>
                        </a:solidFill>
                        <a:effectLst/>
                        <a:latin typeface="Calibri" charset="0"/>
                        <a:ea typeface="Times New Roman" charset="0"/>
                        <a:cs typeface="Times New Roman" charset="0"/>
                      </a:endParaRPr>
                    </a:p>
                  </a:txBody>
                  <a:tcPr marL="0" marR="0" marT="108000" marB="0">
                    <a:solidFill>
                      <a:srgbClr val="037ABC">
                        <a:alpha val="90000"/>
                      </a:srgbClr>
                    </a:solidFill>
                  </a:tcPr>
                </a:tc>
                <a:tc>
                  <a:txBody>
                    <a:bodyPr/>
                    <a:lstStyle/>
                    <a:p>
                      <a:pPr marL="45720" marR="45720" algn="ctr">
                        <a:spcBef>
                          <a:spcPts val="600"/>
                        </a:spcBef>
                        <a:spcAft>
                          <a:spcPts val="0"/>
                        </a:spcAft>
                      </a:pPr>
                      <a:r>
                        <a:rPr lang="en-GB" sz="1000" b="1" kern="1100" dirty="0" smtClean="0">
                          <a:solidFill>
                            <a:schemeClr val="bg1"/>
                          </a:solidFill>
                          <a:effectLst/>
                          <a:latin typeface="Calibri" charset="0"/>
                          <a:ea typeface="Times New Roman" charset="0"/>
                          <a:cs typeface="Times New Roman" charset="0"/>
                        </a:rPr>
                        <a:t>€ 7,989,925</a:t>
                      </a:r>
                    </a:p>
                  </a:txBody>
                  <a:tcPr marL="0" marR="0" marT="108000" marB="0">
                    <a:solidFill>
                      <a:srgbClr val="037ABC">
                        <a:alpha val="90000"/>
                      </a:srgbClr>
                    </a:solidFill>
                  </a:tcPr>
                </a:tc>
                <a:tc>
                  <a:txBody>
                    <a:bodyPr/>
                    <a:lstStyle/>
                    <a:p>
                      <a:pPr marL="45720" marR="45720" algn="ctr">
                        <a:spcBef>
                          <a:spcPts val="600"/>
                        </a:spcBef>
                        <a:spcAft>
                          <a:spcPts val="0"/>
                        </a:spcAft>
                      </a:pPr>
                      <a:r>
                        <a:rPr lang="en-GB" sz="1000" b="1" kern="1100" dirty="0" smtClean="0">
                          <a:solidFill>
                            <a:schemeClr val="bg1"/>
                          </a:solidFill>
                          <a:effectLst/>
                        </a:rPr>
                        <a:t>100%</a:t>
                      </a:r>
                      <a:endParaRPr lang="en-GB" sz="1000" b="1" kern="1100" dirty="0">
                        <a:solidFill>
                          <a:schemeClr val="bg1"/>
                        </a:solidFill>
                        <a:effectLst/>
                        <a:latin typeface="Calibri" charset="0"/>
                        <a:ea typeface="Times New Roman" charset="0"/>
                        <a:cs typeface="Times New Roman" charset="0"/>
                      </a:endParaRPr>
                    </a:p>
                  </a:txBody>
                  <a:tcPr marL="0" marR="0" marT="108000" marB="0">
                    <a:solidFill>
                      <a:srgbClr val="037ABC">
                        <a:alpha val="90000"/>
                      </a:srgbClr>
                    </a:solidFill>
                  </a:tcPr>
                </a:tc>
                <a:extLst>
                  <a:ext uri="{0D108BD9-81ED-4DB2-BD59-A6C34878D82A}">
                    <a16:rowId xmlns:a16="http://schemas.microsoft.com/office/drawing/2014/main" val="10001"/>
                  </a:ext>
                </a:extLst>
              </a:tr>
            </a:tbl>
          </a:graphicData>
        </a:graphic>
      </p:graphicFrame>
      <p:sp>
        <p:nvSpPr>
          <p:cNvPr id="9" name="Content Placeholder 2">
            <a:extLst>
              <a:ext uri="{FF2B5EF4-FFF2-40B4-BE49-F238E27FC236}">
                <a16:creationId xmlns:a16="http://schemas.microsoft.com/office/drawing/2014/main" id="{9A750AD1-87A7-634D-AF0A-3319CDD1F920}"/>
              </a:ext>
            </a:extLst>
          </p:cNvPr>
          <p:cNvSpPr txBox="1">
            <a:spLocks/>
          </p:cNvSpPr>
          <p:nvPr/>
        </p:nvSpPr>
        <p:spPr>
          <a:xfrm>
            <a:off x="4266812" y="1567893"/>
            <a:ext cx="4809743" cy="1563976"/>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B344B"/>
                </a:solidFill>
                <a:latin typeface="Lato" panose="020F0502020204030203" pitchFamily="34" charset="0"/>
                <a:ea typeface="Lato" panose="020F0502020204030203" pitchFamily="34" charset="0"/>
                <a:cs typeface="Lato"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DE872F"/>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037ABC"/>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a:buNone/>
              <a:defRPr sz="1800" kern="1200">
                <a:solidFill>
                  <a:srgbClr val="0B9BD6"/>
                </a:solidFill>
                <a:latin typeface="Arial" charset="0"/>
                <a:ea typeface="Lato" panose="020F0502020204030203" pitchFamily="34" charset="0"/>
                <a:cs typeface="Arial" charset="0"/>
              </a:defRPr>
            </a:lvl4pPr>
            <a:lvl5pPr marL="1828800" indent="0" algn="l" defTabSz="914400" rtl="0" eaLnBrk="1" latinLnBrk="0" hangingPunct="1">
              <a:lnSpc>
                <a:spcPct val="90000"/>
              </a:lnSpc>
              <a:spcBef>
                <a:spcPts val="500"/>
              </a:spcBef>
              <a:buFont typeface="Arial"/>
              <a:buNone/>
              <a:defRPr sz="1800" kern="1200">
                <a:solidFill>
                  <a:srgbClr val="DE872F"/>
                </a:solidFill>
                <a:latin typeface="Arial" charset="0"/>
                <a:ea typeface="Lato" panose="020F0502020204030203" pitchFamily="34"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GB" b="1" dirty="0"/>
              <a:t>H2020 Research &amp; Innovation Action</a:t>
            </a:r>
            <a:r>
              <a:rPr lang="en-GB" dirty="0"/>
              <a:t/>
            </a:r>
            <a:br>
              <a:rPr lang="en-GB" dirty="0"/>
            </a:br>
            <a:r>
              <a:rPr lang="en-GB" dirty="0"/>
              <a:t>European Commission  Societal challenge 5 on « Climate Actions </a:t>
            </a:r>
            <a:r>
              <a:rPr lang="en-GB" dirty="0" smtClean="0"/>
              <a:t>»</a:t>
            </a:r>
          </a:p>
          <a:p>
            <a:pPr algn="ctr"/>
            <a:endParaRPr lang="en-GB" dirty="0" smtClean="0"/>
          </a:p>
          <a:p>
            <a:pPr lvl="1"/>
            <a:r>
              <a:rPr lang="en-GB" dirty="0" smtClean="0"/>
              <a:t>15 </a:t>
            </a:r>
            <a:r>
              <a:rPr lang="en-GB" dirty="0"/>
              <a:t>partners from 10 different countries</a:t>
            </a:r>
          </a:p>
          <a:p>
            <a:pPr lvl="2"/>
            <a:r>
              <a:rPr lang="fr-FR" dirty="0" err="1"/>
              <a:t>Coordinator</a:t>
            </a:r>
            <a:r>
              <a:rPr lang="fr-FR" dirty="0"/>
              <a:t>: JB </a:t>
            </a:r>
            <a:r>
              <a:rPr lang="fr-FR" dirty="0" err="1"/>
              <a:t>Sallée</a:t>
            </a:r>
            <a:r>
              <a:rPr lang="fr-FR" dirty="0"/>
              <a:t> at Sorbonne Université</a:t>
            </a:r>
          </a:p>
          <a:p>
            <a:endParaRPr lang="fr-FR" sz="2400" dirty="0"/>
          </a:p>
        </p:txBody>
      </p:sp>
    </p:spTree>
    <p:extLst>
      <p:ext uri="{BB962C8B-B14F-4D97-AF65-F5344CB8AC3E}">
        <p14:creationId xmlns:p14="http://schemas.microsoft.com/office/powerpoint/2010/main" val="10062525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3BC98-AAA6-9545-B1C8-4F1D1B8EEA82}"/>
              </a:ext>
            </a:extLst>
          </p:cNvPr>
          <p:cNvSpPr>
            <a:spLocks noGrp="1"/>
          </p:cNvSpPr>
          <p:nvPr>
            <p:ph type="title"/>
          </p:nvPr>
        </p:nvSpPr>
        <p:spPr/>
        <p:txBody>
          <a:bodyPr/>
          <a:lstStyle/>
          <a:p>
            <a:r>
              <a:rPr lang="en-GB" dirty="0" smtClean="0"/>
              <a:t>Objective</a:t>
            </a:r>
            <a:endParaRPr lang="en-GB" dirty="0"/>
          </a:p>
        </p:txBody>
      </p:sp>
      <p:sp>
        <p:nvSpPr>
          <p:cNvPr id="3" name="Content Placeholder 2">
            <a:extLst>
              <a:ext uri="{FF2B5EF4-FFF2-40B4-BE49-F238E27FC236}">
                <a16:creationId xmlns:a16="http://schemas.microsoft.com/office/drawing/2014/main" id="{9A750AD1-87A7-634D-AF0A-3319CDD1F920}"/>
              </a:ext>
            </a:extLst>
          </p:cNvPr>
          <p:cNvSpPr>
            <a:spLocks noGrp="1"/>
          </p:cNvSpPr>
          <p:nvPr>
            <p:ph idx="1"/>
          </p:nvPr>
        </p:nvSpPr>
        <p:spPr>
          <a:xfrm>
            <a:off x="276161" y="1750461"/>
            <a:ext cx="8579403" cy="1614531"/>
          </a:xfrm>
        </p:spPr>
        <p:txBody>
          <a:bodyPr/>
          <a:lstStyle/>
          <a:p>
            <a:r>
              <a:rPr lang="en-GB" dirty="0"/>
              <a:t>To understand and quantify variability of heat and carbon budgets in the Southern Ocean </a:t>
            </a:r>
          </a:p>
          <a:p>
            <a:pPr lvl="1"/>
            <a:r>
              <a:rPr lang="en-GB" dirty="0"/>
              <a:t>Huge climate regulation role poorly understood and represented in climate </a:t>
            </a:r>
            <a:r>
              <a:rPr lang="en-GB" dirty="0" smtClean="0"/>
              <a:t>models</a:t>
            </a:r>
            <a:endParaRPr lang="en-GB" dirty="0"/>
          </a:p>
        </p:txBody>
      </p:sp>
      <p:pic>
        <p:nvPicPr>
          <p:cNvPr id="4" name="Image 8">
            <a:extLst>
              <a:ext uri="{FF2B5EF4-FFF2-40B4-BE49-F238E27FC236}">
                <a16:creationId xmlns:a16="http://schemas.microsoft.com/office/drawing/2014/main" id="{12D6EC3A-6705-4849-8083-BD6427D4F626}"/>
              </a:ext>
            </a:extLst>
          </p:cNvPr>
          <p:cNvPicPr>
            <a:picLocks noChangeAspect="1"/>
          </p:cNvPicPr>
          <p:nvPr/>
        </p:nvPicPr>
        <p:blipFill rotWithShape="1">
          <a:blip r:embed="rId2"/>
          <a:srcRect b="17569"/>
          <a:stretch/>
        </p:blipFill>
        <p:spPr>
          <a:xfrm>
            <a:off x="1030135" y="3364992"/>
            <a:ext cx="7083731" cy="2978896"/>
          </a:xfrm>
          <a:prstGeom prst="rect">
            <a:avLst/>
          </a:prstGeom>
        </p:spPr>
      </p:pic>
    </p:spTree>
    <p:extLst>
      <p:ext uri="{BB962C8B-B14F-4D97-AF65-F5344CB8AC3E}">
        <p14:creationId xmlns:p14="http://schemas.microsoft.com/office/powerpoint/2010/main" val="41539995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E1DE-03A2-434F-98A5-FFE078948A8D}"/>
              </a:ext>
            </a:extLst>
          </p:cNvPr>
          <p:cNvSpPr>
            <a:spLocks noGrp="1"/>
          </p:cNvSpPr>
          <p:nvPr>
            <p:ph type="title"/>
          </p:nvPr>
        </p:nvSpPr>
        <p:spPr/>
        <p:txBody>
          <a:bodyPr/>
          <a:lstStyle/>
          <a:p>
            <a:r>
              <a:rPr lang="en-US" dirty="0" smtClean="0"/>
              <a:t>Specific objectives</a:t>
            </a:r>
            <a:endParaRPr lang="en-US" dirty="0"/>
          </a:p>
        </p:txBody>
      </p:sp>
      <p:sp>
        <p:nvSpPr>
          <p:cNvPr id="3" name="Content Placeholder 2">
            <a:extLst>
              <a:ext uri="{FF2B5EF4-FFF2-40B4-BE49-F238E27FC236}">
                <a16:creationId xmlns:a16="http://schemas.microsoft.com/office/drawing/2014/main" id="{8050558E-B13A-464D-98DB-FAB757756718}"/>
              </a:ext>
            </a:extLst>
          </p:cNvPr>
          <p:cNvSpPr>
            <a:spLocks noGrp="1"/>
          </p:cNvSpPr>
          <p:nvPr>
            <p:ph idx="1"/>
          </p:nvPr>
        </p:nvSpPr>
        <p:spPr/>
        <p:txBody>
          <a:bodyPr>
            <a:normAutofit/>
          </a:bodyPr>
          <a:lstStyle/>
          <a:p>
            <a:pPr lvl="1"/>
            <a:r>
              <a:rPr lang="en-GB" dirty="0" smtClean="0"/>
              <a:t>O1:</a:t>
            </a:r>
          </a:p>
          <a:p>
            <a:pPr lvl="2"/>
            <a:r>
              <a:rPr lang="en-GB" dirty="0" smtClean="0"/>
              <a:t>To </a:t>
            </a:r>
            <a:r>
              <a:rPr lang="en-GB" dirty="0"/>
              <a:t>initiate a sustained monitoring of budgets of heat and carbon in the Southern Ocean, by quantifying their fluxes at the air-sea-ice interface and estimating </a:t>
            </a:r>
            <a:r>
              <a:rPr lang="en-GB" dirty="0" err="1"/>
              <a:t>interannual</a:t>
            </a:r>
            <a:r>
              <a:rPr lang="en-GB" dirty="0"/>
              <a:t> variability of heat and carbon storage in the Southern Ocean</a:t>
            </a:r>
            <a:r>
              <a:rPr lang="en-GB" dirty="0" smtClean="0"/>
              <a:t>.</a:t>
            </a:r>
          </a:p>
          <a:p>
            <a:endParaRPr lang="en-GB" dirty="0"/>
          </a:p>
          <a:p>
            <a:pPr lvl="1"/>
            <a:r>
              <a:rPr lang="en-GB" dirty="0" smtClean="0"/>
              <a:t>O2:</a:t>
            </a:r>
          </a:p>
          <a:p>
            <a:pPr lvl="2"/>
            <a:r>
              <a:rPr lang="en-GB" dirty="0" smtClean="0"/>
              <a:t>To </a:t>
            </a:r>
            <a:r>
              <a:rPr lang="en-GB" dirty="0"/>
              <a:t>improve understanding of the spatial distribution and variability of heat and carbon exchanges between the atmosphere and the deep ocean, focusing on the dynamics of the ocean mixed-layer, its relation to sea ice distribution, and on assessing what has caused the opening of the open-ocean Weddell Polynya in 2016 and 2017 (i.e. a large-scale ice-free area within closed sea-ice cover), more than 40 years after its previous occurrence</a:t>
            </a:r>
            <a:r>
              <a:rPr lang="en-GB" dirty="0" smtClean="0"/>
              <a:t>.</a:t>
            </a:r>
          </a:p>
        </p:txBody>
      </p:sp>
    </p:spTree>
    <p:extLst>
      <p:ext uri="{BB962C8B-B14F-4D97-AF65-F5344CB8AC3E}">
        <p14:creationId xmlns:p14="http://schemas.microsoft.com/office/powerpoint/2010/main" val="3661518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E1DE-03A2-434F-98A5-FFE078948A8D}"/>
              </a:ext>
            </a:extLst>
          </p:cNvPr>
          <p:cNvSpPr>
            <a:spLocks noGrp="1"/>
          </p:cNvSpPr>
          <p:nvPr>
            <p:ph type="title"/>
          </p:nvPr>
        </p:nvSpPr>
        <p:spPr/>
        <p:txBody>
          <a:bodyPr/>
          <a:lstStyle/>
          <a:p>
            <a:r>
              <a:rPr lang="en-US" dirty="0" smtClean="0"/>
              <a:t>Specific objectives</a:t>
            </a:r>
            <a:endParaRPr lang="en-US" dirty="0"/>
          </a:p>
        </p:txBody>
      </p:sp>
      <p:sp>
        <p:nvSpPr>
          <p:cNvPr id="3" name="Content Placeholder 2">
            <a:extLst>
              <a:ext uri="{FF2B5EF4-FFF2-40B4-BE49-F238E27FC236}">
                <a16:creationId xmlns:a16="http://schemas.microsoft.com/office/drawing/2014/main" id="{8050558E-B13A-464D-98DB-FAB757756718}"/>
              </a:ext>
            </a:extLst>
          </p:cNvPr>
          <p:cNvSpPr>
            <a:spLocks noGrp="1"/>
          </p:cNvSpPr>
          <p:nvPr>
            <p:ph idx="1"/>
          </p:nvPr>
        </p:nvSpPr>
        <p:spPr/>
        <p:txBody>
          <a:bodyPr>
            <a:normAutofit fontScale="92500" lnSpcReduction="10000"/>
          </a:bodyPr>
          <a:lstStyle/>
          <a:p>
            <a:pPr lvl="1"/>
            <a:r>
              <a:rPr lang="en-GB" dirty="0" smtClean="0"/>
              <a:t>O3:</a:t>
            </a:r>
          </a:p>
          <a:p>
            <a:pPr lvl="2"/>
            <a:r>
              <a:rPr lang="en-GB" dirty="0" smtClean="0"/>
              <a:t>To </a:t>
            </a:r>
            <a:r>
              <a:rPr lang="en-GB" dirty="0"/>
              <a:t>improve understanding of the formation and export of bottom waters in the Bottom Boundary Layer, which ventilate the world’s abyssal oceans, and to propose new strategies to represent such key processes, which are major shortcomings of current state of the art climate models</a:t>
            </a:r>
            <a:r>
              <a:rPr lang="en-GB" dirty="0" smtClean="0"/>
              <a:t>.</a:t>
            </a:r>
          </a:p>
          <a:p>
            <a:endParaRPr lang="en-GB" dirty="0"/>
          </a:p>
          <a:p>
            <a:pPr lvl="1"/>
            <a:r>
              <a:rPr lang="en-GB" dirty="0" smtClean="0"/>
              <a:t>O4:</a:t>
            </a:r>
          </a:p>
          <a:p>
            <a:pPr lvl="2"/>
            <a:r>
              <a:rPr lang="en-GB" dirty="0" smtClean="0"/>
              <a:t>To </a:t>
            </a:r>
            <a:r>
              <a:rPr lang="en-GB" dirty="0"/>
              <a:t>identify critical sensitivities in the Southern Ocean climate system that must be correctly represented in models in order to significantly reduce uncertainties in future projections of oceanic heat and carbon content</a:t>
            </a:r>
            <a:r>
              <a:rPr lang="en-GB" dirty="0" smtClean="0"/>
              <a:t>.</a:t>
            </a:r>
          </a:p>
          <a:p>
            <a:endParaRPr lang="en-GB" dirty="0"/>
          </a:p>
          <a:p>
            <a:pPr lvl="1"/>
            <a:r>
              <a:rPr lang="en-GB" dirty="0" smtClean="0"/>
              <a:t>O5:</a:t>
            </a:r>
          </a:p>
          <a:p>
            <a:pPr lvl="2"/>
            <a:r>
              <a:rPr lang="en-GB" dirty="0" smtClean="0"/>
              <a:t>To </a:t>
            </a:r>
            <a:r>
              <a:rPr lang="en-GB" dirty="0"/>
              <a:t>enable free and open access to all data and to maximise impact on the climate report (IPCC), climate services, and climate-model groups.</a:t>
            </a:r>
            <a:endParaRPr lang="en-US" dirty="0"/>
          </a:p>
        </p:txBody>
      </p:sp>
    </p:spTree>
    <p:extLst>
      <p:ext uri="{BB962C8B-B14F-4D97-AF65-F5344CB8AC3E}">
        <p14:creationId xmlns:p14="http://schemas.microsoft.com/office/powerpoint/2010/main" val="28193859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3BC98-AAA6-9545-B1C8-4F1D1B8EEA82}"/>
              </a:ext>
            </a:extLst>
          </p:cNvPr>
          <p:cNvSpPr>
            <a:spLocks noGrp="1"/>
          </p:cNvSpPr>
          <p:nvPr>
            <p:ph type="title"/>
          </p:nvPr>
        </p:nvSpPr>
        <p:spPr/>
        <p:txBody>
          <a:bodyPr/>
          <a:lstStyle/>
          <a:p>
            <a:r>
              <a:rPr lang="en-GB" dirty="0" smtClean="0"/>
              <a:t>Concept</a:t>
            </a:r>
            <a:endParaRPr lang="en-GB" dirty="0"/>
          </a:p>
        </p:txBody>
      </p:sp>
      <p:pic>
        <p:nvPicPr>
          <p:cNvPr id="4" name="Image 45">
            <a:extLst>
              <a:ext uri="{FF2B5EF4-FFF2-40B4-BE49-F238E27FC236}">
                <a16:creationId xmlns:a16="http://schemas.microsoft.com/office/drawing/2014/main" id="{99ED8530-FEFA-6649-A675-994A5DF57CFA}"/>
              </a:ext>
            </a:extLst>
          </p:cNvPr>
          <p:cNvPicPr>
            <a:picLocks noChangeAspect="1"/>
          </p:cNvPicPr>
          <p:nvPr/>
        </p:nvPicPr>
        <p:blipFill rotWithShape="1">
          <a:blip r:embed="rId2"/>
          <a:srcRect l="14549" t="22108" r="13820" b="8347"/>
          <a:stretch/>
        </p:blipFill>
        <p:spPr>
          <a:xfrm>
            <a:off x="467918" y="1689623"/>
            <a:ext cx="8208164" cy="4482577"/>
          </a:xfrm>
          <a:prstGeom prst="rect">
            <a:avLst/>
          </a:prstGeom>
        </p:spPr>
      </p:pic>
    </p:spTree>
    <p:extLst>
      <p:ext uri="{BB962C8B-B14F-4D97-AF65-F5344CB8AC3E}">
        <p14:creationId xmlns:p14="http://schemas.microsoft.com/office/powerpoint/2010/main" val="41163564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3BC98-AAA6-9545-B1C8-4F1D1B8EEA82}"/>
              </a:ext>
            </a:extLst>
          </p:cNvPr>
          <p:cNvSpPr>
            <a:spLocks noGrp="1"/>
          </p:cNvSpPr>
          <p:nvPr>
            <p:ph type="title"/>
          </p:nvPr>
        </p:nvSpPr>
        <p:spPr/>
        <p:txBody>
          <a:bodyPr/>
          <a:lstStyle/>
          <a:p>
            <a:r>
              <a:rPr lang="en-GB" dirty="0" smtClean="0"/>
              <a:t>Project architecture</a:t>
            </a:r>
            <a:endParaRPr lang="en-GB" dirty="0"/>
          </a:p>
        </p:txBody>
      </p:sp>
      <p:pic>
        <p:nvPicPr>
          <p:cNvPr id="5" name="Image 1">
            <a:extLst>
              <a:ext uri="{FF2B5EF4-FFF2-40B4-BE49-F238E27FC236}">
                <a16:creationId xmlns:a16="http://schemas.microsoft.com/office/drawing/2014/main" id="{4814BFE1-8754-8F46-AFDC-AEC7065D2E3E}"/>
              </a:ext>
            </a:extLst>
          </p:cNvPr>
          <p:cNvPicPr>
            <a:picLocks noChangeAspect="1"/>
          </p:cNvPicPr>
          <p:nvPr/>
        </p:nvPicPr>
        <p:blipFill>
          <a:blip r:embed="rId2"/>
          <a:stretch>
            <a:fillRect/>
          </a:stretch>
        </p:blipFill>
        <p:spPr>
          <a:xfrm>
            <a:off x="97155" y="1705840"/>
            <a:ext cx="8949690" cy="4321576"/>
          </a:xfrm>
          <a:prstGeom prst="rect">
            <a:avLst/>
          </a:prstGeom>
        </p:spPr>
      </p:pic>
    </p:spTree>
    <p:extLst>
      <p:ext uri="{BB962C8B-B14F-4D97-AF65-F5344CB8AC3E}">
        <p14:creationId xmlns:p14="http://schemas.microsoft.com/office/powerpoint/2010/main" val="30071328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70A8A-D1FF-CD40-B8B0-315273AAEBC0}"/>
              </a:ext>
            </a:extLst>
          </p:cNvPr>
          <p:cNvSpPr>
            <a:spLocks noGrp="1"/>
          </p:cNvSpPr>
          <p:nvPr>
            <p:ph type="title"/>
          </p:nvPr>
        </p:nvSpPr>
        <p:spPr/>
        <p:txBody>
          <a:bodyPr/>
          <a:lstStyle/>
          <a:p>
            <a:r>
              <a:rPr lang="en-US" dirty="0"/>
              <a:t>The SO-CHIC Project</a:t>
            </a:r>
          </a:p>
        </p:txBody>
      </p:sp>
      <p:sp>
        <p:nvSpPr>
          <p:cNvPr id="4" name="Rounded Rectangle 27">
            <a:extLst>
              <a:ext uri="{FF2B5EF4-FFF2-40B4-BE49-F238E27FC236}">
                <a16:creationId xmlns:a16="http://schemas.microsoft.com/office/drawing/2014/main" id="{DDDC3A9F-97C0-8744-94B4-DD7A06CF0AAE}"/>
              </a:ext>
            </a:extLst>
          </p:cNvPr>
          <p:cNvSpPr/>
          <p:nvPr/>
        </p:nvSpPr>
        <p:spPr>
          <a:xfrm>
            <a:off x="484815" y="1988360"/>
            <a:ext cx="5205624" cy="3980926"/>
          </a:xfrm>
          <a:prstGeom prst="roundRect">
            <a:avLst>
              <a:gd name="adj" fmla="val 8710"/>
            </a:avLst>
          </a:prstGeom>
          <a:solidFill>
            <a:srgbClr val="1B344B">
              <a:alpha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Lato" panose="020F0502020204030203" pitchFamily="34" charset="0"/>
              <a:ea typeface="Arial" charset="0"/>
              <a:cs typeface="Lato" panose="020F0502020204030203" pitchFamily="34" charset="0"/>
            </a:endParaRPr>
          </a:p>
        </p:txBody>
      </p:sp>
      <p:sp>
        <p:nvSpPr>
          <p:cNvPr id="5" name="Rounded Rectangle 27">
            <a:extLst>
              <a:ext uri="{FF2B5EF4-FFF2-40B4-BE49-F238E27FC236}">
                <a16:creationId xmlns:a16="http://schemas.microsoft.com/office/drawing/2014/main" id="{C1FF5EAB-594A-3B42-84BA-F65FD0A14C59}"/>
              </a:ext>
            </a:extLst>
          </p:cNvPr>
          <p:cNvSpPr/>
          <p:nvPr/>
        </p:nvSpPr>
        <p:spPr>
          <a:xfrm>
            <a:off x="5826524" y="1988359"/>
            <a:ext cx="2226148" cy="3980926"/>
          </a:xfrm>
          <a:prstGeom prst="roundRect">
            <a:avLst>
              <a:gd name="adj" fmla="val 9362"/>
            </a:avLst>
          </a:prstGeom>
          <a:solidFill>
            <a:srgbClr val="1B344B">
              <a:alpha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Lato" panose="020F0502020204030203" pitchFamily="34" charset="0"/>
              <a:ea typeface="Arial" charset="0"/>
              <a:cs typeface="Lato" panose="020F0502020204030203" pitchFamily="34" charset="0"/>
            </a:endParaRPr>
          </a:p>
        </p:txBody>
      </p:sp>
      <p:sp>
        <p:nvSpPr>
          <p:cNvPr id="6" name="Oval 5">
            <a:extLst>
              <a:ext uri="{FF2B5EF4-FFF2-40B4-BE49-F238E27FC236}">
                <a16:creationId xmlns:a16="http://schemas.microsoft.com/office/drawing/2014/main" id="{0C277430-3A1E-1649-B5B1-B2517CB258C4}"/>
              </a:ext>
            </a:extLst>
          </p:cNvPr>
          <p:cNvSpPr/>
          <p:nvPr/>
        </p:nvSpPr>
        <p:spPr>
          <a:xfrm>
            <a:off x="1162874" y="3539451"/>
            <a:ext cx="1856204" cy="1856806"/>
          </a:xfrm>
          <a:prstGeom prst="ellipse">
            <a:avLst/>
          </a:prstGeom>
          <a:solidFill>
            <a:srgbClr val="037ABC">
              <a:alpha val="70000"/>
            </a:srgbClr>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i="0" u="none" strike="noStrike" kern="0" cap="none" spc="0" normalizeH="0" baseline="0" noProof="0" dirty="0">
              <a:ln>
                <a:noFill/>
              </a:ln>
              <a:solidFill>
                <a:prstClr val="white"/>
              </a:solidFill>
              <a:effectLst/>
              <a:uLnTx/>
              <a:uFillTx/>
              <a:latin typeface="Lato" panose="020F0502020204030203" pitchFamily="34" charset="0"/>
              <a:ea typeface="Arial" charset="0"/>
              <a:cs typeface="Lato" panose="020F0502020204030203" pitchFamily="34" charset="0"/>
            </a:endParaRPr>
          </a:p>
        </p:txBody>
      </p:sp>
      <p:sp>
        <p:nvSpPr>
          <p:cNvPr id="7" name="Oval 6">
            <a:extLst>
              <a:ext uri="{FF2B5EF4-FFF2-40B4-BE49-F238E27FC236}">
                <a16:creationId xmlns:a16="http://schemas.microsoft.com/office/drawing/2014/main" id="{0A9A3C32-962E-F043-864A-6E47F81DC4C9}"/>
              </a:ext>
            </a:extLst>
          </p:cNvPr>
          <p:cNvSpPr/>
          <p:nvPr/>
        </p:nvSpPr>
        <p:spPr>
          <a:xfrm>
            <a:off x="3050909" y="2248891"/>
            <a:ext cx="2344920" cy="2345681"/>
          </a:xfrm>
          <a:prstGeom prst="ellipse">
            <a:avLst/>
          </a:prstGeom>
          <a:solidFill>
            <a:srgbClr val="037ABC">
              <a:alpha val="70000"/>
            </a:srgbClr>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i="0" u="none" strike="noStrike" kern="0" cap="none" spc="0" normalizeH="0" baseline="0" noProof="0" dirty="0">
              <a:ln>
                <a:noFill/>
              </a:ln>
              <a:solidFill>
                <a:prstClr val="white"/>
              </a:solidFill>
              <a:effectLst/>
              <a:uLnTx/>
              <a:uFillTx/>
              <a:latin typeface="Lato" panose="020F0502020204030203" pitchFamily="34" charset="0"/>
              <a:ea typeface="Arial" charset="0"/>
              <a:cs typeface="Lato" panose="020F0502020204030203" pitchFamily="34" charset="0"/>
            </a:endParaRPr>
          </a:p>
        </p:txBody>
      </p:sp>
      <p:sp>
        <p:nvSpPr>
          <p:cNvPr id="8" name="Rounded Rectangle 27">
            <a:extLst>
              <a:ext uri="{FF2B5EF4-FFF2-40B4-BE49-F238E27FC236}">
                <a16:creationId xmlns:a16="http://schemas.microsoft.com/office/drawing/2014/main" id="{17631B05-DDD2-694F-AD0A-45017EC83587}"/>
              </a:ext>
            </a:extLst>
          </p:cNvPr>
          <p:cNvSpPr/>
          <p:nvPr/>
        </p:nvSpPr>
        <p:spPr>
          <a:xfrm>
            <a:off x="733387" y="5783476"/>
            <a:ext cx="7637362" cy="351179"/>
          </a:xfrm>
          <a:prstGeom prst="roundRect">
            <a:avLst>
              <a:gd name="adj" fmla="val 26255"/>
            </a:avLst>
          </a:prstGeom>
          <a:solidFill>
            <a:srgbClr val="DE872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Lato" panose="020F0502020204030203" pitchFamily="34" charset="0"/>
                <a:ea typeface="Arial" charset="0"/>
                <a:cs typeface="Lato" panose="020F0502020204030203" pitchFamily="34" charset="0"/>
              </a:rPr>
              <a:t>WP8 : Management and Dissemination</a:t>
            </a:r>
          </a:p>
        </p:txBody>
      </p:sp>
      <p:sp>
        <p:nvSpPr>
          <p:cNvPr id="9" name="Up-Down Arrow 12">
            <a:extLst>
              <a:ext uri="{FF2B5EF4-FFF2-40B4-BE49-F238E27FC236}">
                <a16:creationId xmlns:a16="http://schemas.microsoft.com/office/drawing/2014/main" id="{0E1D5B3A-1A5D-544A-AB43-A27A2120D2FC}"/>
              </a:ext>
            </a:extLst>
          </p:cNvPr>
          <p:cNvSpPr/>
          <p:nvPr/>
        </p:nvSpPr>
        <p:spPr>
          <a:xfrm rot="5400000">
            <a:off x="4334909" y="3372928"/>
            <a:ext cx="283931" cy="3246426"/>
          </a:xfrm>
          <a:prstGeom prst="upDownArrow">
            <a:avLst>
              <a:gd name="adj1" fmla="val 45667"/>
              <a:gd name="adj2"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accent2"/>
              </a:solidFill>
              <a:latin typeface="Lato" panose="020F0502020204030203" pitchFamily="34" charset="0"/>
              <a:ea typeface="Arial" charset="0"/>
              <a:cs typeface="Lato" panose="020F0502020204030203" pitchFamily="34" charset="0"/>
            </a:endParaRPr>
          </a:p>
        </p:txBody>
      </p:sp>
      <p:sp>
        <p:nvSpPr>
          <p:cNvPr id="10" name="Rounded Rectangle 27">
            <a:extLst>
              <a:ext uri="{FF2B5EF4-FFF2-40B4-BE49-F238E27FC236}">
                <a16:creationId xmlns:a16="http://schemas.microsoft.com/office/drawing/2014/main" id="{65F84E0C-9C38-044D-8BDD-B5278CEE337B}"/>
              </a:ext>
            </a:extLst>
          </p:cNvPr>
          <p:cNvSpPr/>
          <p:nvPr/>
        </p:nvSpPr>
        <p:spPr>
          <a:xfrm>
            <a:off x="1907996" y="2461198"/>
            <a:ext cx="1550214" cy="303759"/>
          </a:xfrm>
          <a:prstGeom prst="roundRect">
            <a:avLst>
              <a:gd name="adj" fmla="val 18700"/>
            </a:avLst>
          </a:prstGeom>
          <a:solidFill>
            <a:srgbClr val="1B344B">
              <a:alpha val="70000"/>
            </a:srgbClr>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Lato" panose="020F0502020204030203" pitchFamily="34" charset="0"/>
                <a:ea typeface="Arial" charset="0"/>
                <a:cs typeface="Lato" panose="020F0502020204030203" pitchFamily="34" charset="0"/>
              </a:rPr>
              <a:t>Key Processes</a:t>
            </a:r>
          </a:p>
        </p:txBody>
      </p:sp>
      <p:sp>
        <p:nvSpPr>
          <p:cNvPr id="11" name="Rounded Rectangle 27">
            <a:extLst>
              <a:ext uri="{FF2B5EF4-FFF2-40B4-BE49-F238E27FC236}">
                <a16:creationId xmlns:a16="http://schemas.microsoft.com/office/drawing/2014/main" id="{BC31AF13-9A76-C24D-A891-AF4900B3CF46}"/>
              </a:ext>
            </a:extLst>
          </p:cNvPr>
          <p:cNvSpPr/>
          <p:nvPr/>
        </p:nvSpPr>
        <p:spPr>
          <a:xfrm>
            <a:off x="918957" y="5093554"/>
            <a:ext cx="1550214" cy="303759"/>
          </a:xfrm>
          <a:prstGeom prst="roundRect">
            <a:avLst>
              <a:gd name="adj" fmla="val 18700"/>
            </a:avLst>
          </a:prstGeom>
          <a:solidFill>
            <a:srgbClr val="1B344B">
              <a:alpha val="70000"/>
            </a:srgbClr>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Lato" panose="020F0502020204030203" pitchFamily="34" charset="0"/>
                <a:ea typeface="Arial" charset="0"/>
                <a:cs typeface="Lato" panose="020F0502020204030203" pitchFamily="34" charset="0"/>
              </a:rPr>
              <a:t>Feedback</a:t>
            </a:r>
          </a:p>
        </p:txBody>
      </p:sp>
      <p:sp>
        <p:nvSpPr>
          <p:cNvPr id="12" name="Oval 11">
            <a:extLst>
              <a:ext uri="{FF2B5EF4-FFF2-40B4-BE49-F238E27FC236}">
                <a16:creationId xmlns:a16="http://schemas.microsoft.com/office/drawing/2014/main" id="{39E65131-0C07-B944-9940-AE08DC3AD544}"/>
              </a:ext>
            </a:extLst>
          </p:cNvPr>
          <p:cNvSpPr/>
          <p:nvPr/>
        </p:nvSpPr>
        <p:spPr>
          <a:xfrm>
            <a:off x="6049311" y="3072586"/>
            <a:ext cx="1780350" cy="1780927"/>
          </a:xfrm>
          <a:prstGeom prst="ellipse">
            <a:avLst/>
          </a:prstGeom>
          <a:solidFill>
            <a:srgbClr val="037ABC">
              <a:alpha val="70000"/>
            </a:srgbClr>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i="0" u="none" strike="noStrike" kern="0" cap="none" spc="0" normalizeH="0" baseline="0" noProof="0" dirty="0">
              <a:ln>
                <a:noFill/>
              </a:ln>
              <a:solidFill>
                <a:prstClr val="white"/>
              </a:solidFill>
              <a:effectLst/>
              <a:uLnTx/>
              <a:uFillTx/>
              <a:latin typeface="Lato" panose="020F0502020204030203" pitchFamily="34" charset="0"/>
              <a:ea typeface="Arial" charset="0"/>
              <a:cs typeface="Lato" panose="020F0502020204030203" pitchFamily="34" charset="0"/>
            </a:endParaRPr>
          </a:p>
        </p:txBody>
      </p:sp>
      <p:sp>
        <p:nvSpPr>
          <p:cNvPr id="13" name="Rectangle 12">
            <a:extLst>
              <a:ext uri="{FF2B5EF4-FFF2-40B4-BE49-F238E27FC236}">
                <a16:creationId xmlns:a16="http://schemas.microsoft.com/office/drawing/2014/main" id="{C21F17C1-E0AF-0B43-83B9-36D04D2F541C}"/>
              </a:ext>
            </a:extLst>
          </p:cNvPr>
          <p:cNvSpPr/>
          <p:nvPr/>
        </p:nvSpPr>
        <p:spPr>
          <a:xfrm>
            <a:off x="6302608" y="3788757"/>
            <a:ext cx="1243047" cy="369332"/>
          </a:xfrm>
          <a:prstGeom prst="rect">
            <a:avLst/>
          </a:prstGeom>
          <a:noFill/>
        </p:spPr>
        <p:txBody>
          <a:bodyPr wrap="square" lIns="0" tIns="0" rIns="0" bIns="0" rtlCol="0" anchor="ctr">
            <a:spAutoFit/>
          </a:bodyPr>
          <a:lstStyle/>
          <a:p>
            <a:pPr marL="0" marR="0" lvl="0" indent="0" algn="ctr" defTabSz="914400" eaLnBrk="1" fontAlgn="auto" latinLnBrk="0" hangingPunct="1">
              <a:lnSpc>
                <a:spcPct val="100000"/>
              </a:lnSpc>
              <a:spcBef>
                <a:spcPts val="900"/>
              </a:spcBef>
              <a:spcAft>
                <a:spcPts val="600"/>
              </a:spcAft>
              <a:buClrTx/>
              <a:buSzTx/>
              <a:buFontTx/>
              <a:buNone/>
              <a:tabLst/>
              <a:defRPr/>
            </a:pPr>
            <a:r>
              <a:rPr kumimoji="0" lang="en-IN" sz="800" i="0" u="none" strike="noStrike" kern="0" cap="none" spc="0" normalizeH="0" baseline="0" noProof="0" dirty="0">
                <a:ln>
                  <a:noFill/>
                </a:ln>
                <a:solidFill>
                  <a:schemeClr val="bg1"/>
                </a:solidFill>
                <a:effectLst/>
                <a:uLnTx/>
                <a:uFillTx/>
                <a:latin typeface="Lato" panose="020F0502020204030203" pitchFamily="34" charset="0"/>
                <a:ea typeface="Arial" charset="0"/>
                <a:cs typeface="Lato" panose="020F0502020204030203" pitchFamily="34" charset="0"/>
              </a:rPr>
              <a:t>WP7 : Data Management and connection to climate services</a:t>
            </a:r>
            <a:endParaRPr kumimoji="0" lang="en-US" sz="800" i="0" u="none" strike="noStrike" kern="0" cap="none" spc="0" normalizeH="0" baseline="0" noProof="0" dirty="0">
              <a:ln>
                <a:noFill/>
              </a:ln>
              <a:solidFill>
                <a:schemeClr val="bg1"/>
              </a:solidFill>
              <a:effectLst/>
              <a:uLnTx/>
              <a:uFillTx/>
              <a:latin typeface="Lato" panose="020F0502020204030203" pitchFamily="34" charset="0"/>
              <a:ea typeface="Arial" charset="0"/>
              <a:cs typeface="Lato" panose="020F0502020204030203" pitchFamily="34" charset="0"/>
            </a:endParaRPr>
          </a:p>
        </p:txBody>
      </p:sp>
      <p:sp>
        <p:nvSpPr>
          <p:cNvPr id="14" name="Rectangle 13">
            <a:extLst>
              <a:ext uri="{FF2B5EF4-FFF2-40B4-BE49-F238E27FC236}">
                <a16:creationId xmlns:a16="http://schemas.microsoft.com/office/drawing/2014/main" id="{CAC843B8-16BB-1345-AB72-2EBDED41B939}"/>
              </a:ext>
            </a:extLst>
          </p:cNvPr>
          <p:cNvSpPr/>
          <p:nvPr/>
        </p:nvSpPr>
        <p:spPr>
          <a:xfrm>
            <a:off x="3687896" y="2446571"/>
            <a:ext cx="1066192" cy="123111"/>
          </a:xfrm>
          <a:prstGeom prst="rect">
            <a:avLst/>
          </a:prstGeom>
          <a:noFill/>
        </p:spPr>
        <p:txBody>
          <a:bodyPr wrap="square" lIns="0" tIns="0" rIns="0" bIns="0" rtlCol="0" anchor="ctr">
            <a:spAutoFit/>
          </a:bodyPr>
          <a:lstStyle/>
          <a:p>
            <a:pPr marL="0" marR="0" lvl="0" indent="0" algn="ctr" defTabSz="914400" eaLnBrk="1" fontAlgn="auto" latinLnBrk="0" hangingPunct="1">
              <a:lnSpc>
                <a:spcPct val="100000"/>
              </a:lnSpc>
              <a:spcBef>
                <a:spcPts val="900"/>
              </a:spcBef>
              <a:spcAft>
                <a:spcPts val="600"/>
              </a:spcAft>
              <a:buClrTx/>
              <a:buSzTx/>
              <a:buFontTx/>
              <a:buNone/>
              <a:tabLst/>
              <a:defRPr/>
            </a:pPr>
            <a:r>
              <a:rPr kumimoji="0" lang="en-IN" sz="800" i="0" u="none" strike="noStrike" kern="0" cap="none" spc="0" normalizeH="0" baseline="0" noProof="0" dirty="0">
                <a:ln>
                  <a:noFill/>
                </a:ln>
                <a:solidFill>
                  <a:schemeClr val="bg1"/>
                </a:solidFill>
                <a:effectLst/>
                <a:uLnTx/>
                <a:uFillTx/>
                <a:latin typeface="Lato" panose="020F0502020204030203" pitchFamily="34" charset="0"/>
                <a:ea typeface="Arial" charset="0"/>
                <a:cs typeface="Lato" panose="020F0502020204030203" pitchFamily="34" charset="0"/>
              </a:rPr>
              <a:t>WP1 : Air-Sea fluxes</a:t>
            </a:r>
            <a:endParaRPr kumimoji="0" lang="en-US" sz="800" i="0" u="none" strike="noStrike" kern="0" cap="none" spc="0" normalizeH="0" baseline="0" noProof="0" dirty="0">
              <a:ln>
                <a:noFill/>
              </a:ln>
              <a:solidFill>
                <a:schemeClr val="bg1"/>
              </a:solidFill>
              <a:effectLst/>
              <a:uLnTx/>
              <a:uFillTx/>
              <a:latin typeface="Lato" panose="020F0502020204030203" pitchFamily="34" charset="0"/>
              <a:ea typeface="Arial" charset="0"/>
              <a:cs typeface="Lato" panose="020F0502020204030203" pitchFamily="34" charset="0"/>
            </a:endParaRPr>
          </a:p>
        </p:txBody>
      </p:sp>
      <p:sp>
        <p:nvSpPr>
          <p:cNvPr id="15" name="Rectangle 14">
            <a:extLst>
              <a:ext uri="{FF2B5EF4-FFF2-40B4-BE49-F238E27FC236}">
                <a16:creationId xmlns:a16="http://schemas.microsoft.com/office/drawing/2014/main" id="{114C1F2E-AB15-6145-817E-DDF0BB4F54AB}"/>
              </a:ext>
            </a:extLst>
          </p:cNvPr>
          <p:cNvSpPr/>
          <p:nvPr/>
        </p:nvSpPr>
        <p:spPr>
          <a:xfrm>
            <a:off x="3303704" y="2957540"/>
            <a:ext cx="1792820" cy="123111"/>
          </a:xfrm>
          <a:prstGeom prst="rect">
            <a:avLst/>
          </a:prstGeom>
          <a:noFill/>
        </p:spPr>
        <p:txBody>
          <a:bodyPr wrap="square" lIns="0" tIns="0" rIns="0" bIns="0" rtlCol="0" anchor="ctr">
            <a:spAutoFit/>
          </a:bodyPr>
          <a:lstStyle/>
          <a:p>
            <a:pPr marL="0" marR="0" lvl="0" indent="0" algn="ctr" defTabSz="914400" eaLnBrk="1" fontAlgn="auto" latinLnBrk="0" hangingPunct="1">
              <a:lnSpc>
                <a:spcPct val="100000"/>
              </a:lnSpc>
              <a:spcBef>
                <a:spcPts val="900"/>
              </a:spcBef>
              <a:spcAft>
                <a:spcPts val="600"/>
              </a:spcAft>
              <a:buClrTx/>
              <a:buSzTx/>
              <a:buFontTx/>
              <a:buNone/>
              <a:tabLst/>
              <a:defRPr/>
            </a:pPr>
            <a:r>
              <a:rPr kumimoji="0" lang="en-IN" sz="800" i="0" u="none" strike="noStrike" kern="0" cap="none" spc="0" normalizeH="0" baseline="0" noProof="0" dirty="0">
                <a:ln>
                  <a:noFill/>
                </a:ln>
                <a:solidFill>
                  <a:schemeClr val="bg1"/>
                </a:solidFill>
                <a:effectLst/>
                <a:uLnTx/>
                <a:uFillTx/>
                <a:latin typeface="Lato" panose="020F0502020204030203" pitchFamily="34" charset="0"/>
                <a:ea typeface="Arial" charset="0"/>
                <a:cs typeface="Lato" panose="020F0502020204030203" pitchFamily="34" charset="0"/>
              </a:rPr>
              <a:t>WP2 : Upper ocean ventilation pathway</a:t>
            </a:r>
            <a:endParaRPr kumimoji="0" lang="en-US" sz="800" i="0" u="none" strike="noStrike" kern="0" cap="none" spc="0" normalizeH="0" baseline="0" noProof="0" dirty="0">
              <a:ln>
                <a:noFill/>
              </a:ln>
              <a:solidFill>
                <a:schemeClr val="bg1"/>
              </a:solidFill>
              <a:effectLst/>
              <a:uLnTx/>
              <a:uFillTx/>
              <a:latin typeface="Lato" panose="020F0502020204030203" pitchFamily="34" charset="0"/>
              <a:ea typeface="Arial" charset="0"/>
              <a:cs typeface="Lato" panose="020F0502020204030203" pitchFamily="34" charset="0"/>
            </a:endParaRPr>
          </a:p>
        </p:txBody>
      </p:sp>
      <p:cxnSp>
        <p:nvCxnSpPr>
          <p:cNvPr id="16" name="Straight Connector 15">
            <a:extLst>
              <a:ext uri="{FF2B5EF4-FFF2-40B4-BE49-F238E27FC236}">
                <a16:creationId xmlns:a16="http://schemas.microsoft.com/office/drawing/2014/main" id="{431DDA6B-EEF3-744E-93CC-AC82DAE64829}"/>
              </a:ext>
            </a:extLst>
          </p:cNvPr>
          <p:cNvCxnSpPr>
            <a:cxnSpLocks/>
          </p:cNvCxnSpPr>
          <p:nvPr/>
        </p:nvCxnSpPr>
        <p:spPr>
          <a:xfrm>
            <a:off x="1353659" y="4460401"/>
            <a:ext cx="1445944" cy="1"/>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107F0FDA-86BE-4844-AA54-E6142F028B53}"/>
              </a:ext>
            </a:extLst>
          </p:cNvPr>
          <p:cNvSpPr/>
          <p:nvPr/>
        </p:nvSpPr>
        <p:spPr>
          <a:xfrm>
            <a:off x="1399258" y="4074719"/>
            <a:ext cx="1396321" cy="246221"/>
          </a:xfrm>
          <a:prstGeom prst="rect">
            <a:avLst/>
          </a:prstGeom>
          <a:noFill/>
        </p:spPr>
        <p:txBody>
          <a:bodyPr wrap="square" lIns="0" tIns="0" rIns="0" bIns="0" rtlCol="0" anchor="ctr">
            <a:spAutoFit/>
          </a:bodyPr>
          <a:lstStyle/>
          <a:p>
            <a:pPr lvl="0" algn="ctr" defTabSz="914400">
              <a:spcBef>
                <a:spcPts val="900"/>
              </a:spcBef>
              <a:spcAft>
                <a:spcPts val="600"/>
              </a:spcAft>
            </a:pPr>
            <a:r>
              <a:rPr kumimoji="0" lang="en-IN" sz="800" i="0" u="none" strike="noStrike" kern="0" cap="none" spc="0" normalizeH="0" baseline="0" noProof="0" dirty="0">
                <a:ln>
                  <a:noFill/>
                </a:ln>
                <a:solidFill>
                  <a:schemeClr val="bg1"/>
                </a:solidFill>
                <a:effectLst/>
                <a:uLnTx/>
                <a:uFillTx/>
                <a:latin typeface="Lato" panose="020F0502020204030203" pitchFamily="34" charset="0"/>
                <a:ea typeface="Arial" charset="0"/>
                <a:cs typeface="Lato" panose="020F0502020204030203" pitchFamily="34" charset="0"/>
              </a:rPr>
              <a:t>WP5 </a:t>
            </a:r>
            <a:r>
              <a:rPr lang="en-IN" sz="800" kern="0" dirty="0">
                <a:solidFill>
                  <a:schemeClr val="bg1"/>
                </a:solidFill>
                <a:latin typeface="Lato" panose="020F0502020204030203" pitchFamily="34" charset="0"/>
                <a:ea typeface="Arial" charset="0"/>
                <a:cs typeface="Lato" panose="020F0502020204030203" pitchFamily="34" charset="0"/>
              </a:rPr>
              <a:t>: Impact on the coupled climate system</a:t>
            </a:r>
          </a:p>
        </p:txBody>
      </p:sp>
      <p:sp>
        <p:nvSpPr>
          <p:cNvPr id="18" name="Rectangle 17">
            <a:extLst>
              <a:ext uri="{FF2B5EF4-FFF2-40B4-BE49-F238E27FC236}">
                <a16:creationId xmlns:a16="http://schemas.microsoft.com/office/drawing/2014/main" id="{52BEA5E1-6CFC-934A-AD8C-37D5F829E7E3}"/>
              </a:ext>
            </a:extLst>
          </p:cNvPr>
          <p:cNvSpPr/>
          <p:nvPr/>
        </p:nvSpPr>
        <p:spPr>
          <a:xfrm>
            <a:off x="1490225" y="4516548"/>
            <a:ext cx="1172812" cy="369332"/>
          </a:xfrm>
          <a:prstGeom prst="rect">
            <a:avLst/>
          </a:prstGeom>
          <a:noFill/>
        </p:spPr>
        <p:txBody>
          <a:bodyPr wrap="square" lIns="0" tIns="0" rIns="0" bIns="0" rtlCol="0" anchor="ctr">
            <a:spAutoFit/>
          </a:bodyPr>
          <a:lstStyle/>
          <a:p>
            <a:pPr lvl="0" algn="ctr" defTabSz="914400">
              <a:spcBef>
                <a:spcPts val="900"/>
              </a:spcBef>
              <a:spcAft>
                <a:spcPts val="600"/>
              </a:spcAft>
            </a:pPr>
            <a:r>
              <a:rPr kumimoji="0" lang="en-IN" sz="800" i="0" u="none" strike="noStrike" kern="0" cap="none" spc="0" normalizeH="0" baseline="0" noProof="0" dirty="0">
                <a:ln>
                  <a:noFill/>
                </a:ln>
                <a:solidFill>
                  <a:schemeClr val="bg1"/>
                </a:solidFill>
                <a:effectLst/>
                <a:uLnTx/>
                <a:uFillTx/>
                <a:latin typeface="Lato" panose="020F0502020204030203" pitchFamily="34" charset="0"/>
                <a:ea typeface="Arial" charset="0"/>
                <a:cs typeface="Lato" panose="020F0502020204030203" pitchFamily="34" charset="0"/>
              </a:rPr>
              <a:t>WP6 : Variability and trends of heat and carbon uptake and storage</a:t>
            </a:r>
            <a:endParaRPr lang="en-IN" sz="800" kern="0" dirty="0">
              <a:solidFill>
                <a:schemeClr val="bg1"/>
              </a:solidFill>
              <a:latin typeface="Lato" panose="020F0502020204030203" pitchFamily="34" charset="0"/>
              <a:ea typeface="Arial" charset="0"/>
              <a:cs typeface="Lato" panose="020F0502020204030203" pitchFamily="34" charset="0"/>
            </a:endParaRPr>
          </a:p>
        </p:txBody>
      </p:sp>
      <p:sp>
        <p:nvSpPr>
          <p:cNvPr id="19" name="Shape 18">
            <a:extLst>
              <a:ext uri="{FF2B5EF4-FFF2-40B4-BE49-F238E27FC236}">
                <a16:creationId xmlns:a16="http://schemas.microsoft.com/office/drawing/2014/main" id="{B47C8DFA-1D34-704B-8DB7-CC2255C0DC59}"/>
              </a:ext>
            </a:extLst>
          </p:cNvPr>
          <p:cNvSpPr/>
          <p:nvPr/>
        </p:nvSpPr>
        <p:spPr>
          <a:xfrm rot="12533936" flipH="1" flipV="1">
            <a:off x="2111933" y="2905368"/>
            <a:ext cx="1754126" cy="2333381"/>
          </a:xfrm>
          <a:prstGeom prst="leftCircularArrow">
            <a:avLst>
              <a:gd name="adj1" fmla="val 7180"/>
              <a:gd name="adj2" fmla="val 429999"/>
              <a:gd name="adj3" fmla="val 11830103"/>
              <a:gd name="adj4" fmla="val 14775971"/>
              <a:gd name="adj5" fmla="val 7527"/>
            </a:avLst>
          </a:prstGeom>
          <a:solidFill>
            <a:schemeClr val="bg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Rectangle 19">
            <a:extLst>
              <a:ext uri="{FF2B5EF4-FFF2-40B4-BE49-F238E27FC236}">
                <a16:creationId xmlns:a16="http://schemas.microsoft.com/office/drawing/2014/main" id="{2DD0D1A7-F202-4743-B91C-C0FFFEA6D4A0}"/>
              </a:ext>
            </a:extLst>
          </p:cNvPr>
          <p:cNvSpPr/>
          <p:nvPr/>
        </p:nvSpPr>
        <p:spPr>
          <a:xfrm>
            <a:off x="3286202" y="3449377"/>
            <a:ext cx="1792820" cy="123111"/>
          </a:xfrm>
          <a:prstGeom prst="rect">
            <a:avLst/>
          </a:prstGeom>
          <a:noFill/>
        </p:spPr>
        <p:txBody>
          <a:bodyPr wrap="square" lIns="0" tIns="0" rIns="0" bIns="0" rtlCol="0" anchor="ctr">
            <a:spAutoFit/>
          </a:bodyPr>
          <a:lstStyle/>
          <a:p>
            <a:pPr marL="0" marR="0" lvl="0" indent="0" algn="ctr" defTabSz="914400" eaLnBrk="1" fontAlgn="auto" latinLnBrk="0" hangingPunct="1">
              <a:lnSpc>
                <a:spcPct val="100000"/>
              </a:lnSpc>
              <a:spcBef>
                <a:spcPts val="900"/>
              </a:spcBef>
              <a:spcAft>
                <a:spcPts val="600"/>
              </a:spcAft>
              <a:buClrTx/>
              <a:buSzTx/>
              <a:buFontTx/>
              <a:buNone/>
              <a:tabLst/>
              <a:defRPr/>
            </a:pPr>
            <a:r>
              <a:rPr kumimoji="0" lang="en-IN" sz="800" i="0" u="none" strike="noStrike" kern="0" cap="none" spc="0" normalizeH="0" baseline="0" noProof="0" dirty="0">
                <a:ln>
                  <a:noFill/>
                </a:ln>
                <a:solidFill>
                  <a:schemeClr val="bg1"/>
                </a:solidFill>
                <a:effectLst/>
                <a:uLnTx/>
                <a:uFillTx/>
                <a:latin typeface="Lato" panose="020F0502020204030203" pitchFamily="34" charset="0"/>
                <a:ea typeface="Arial" charset="0"/>
                <a:cs typeface="Lato" panose="020F0502020204030203" pitchFamily="34" charset="0"/>
              </a:rPr>
              <a:t>WP3 : Deep ocean ventilation pathway</a:t>
            </a:r>
            <a:endParaRPr kumimoji="0" lang="en-US" sz="800" i="0" u="none" strike="noStrike" kern="0" cap="none" spc="0" normalizeH="0" baseline="0" noProof="0" dirty="0">
              <a:ln>
                <a:noFill/>
              </a:ln>
              <a:solidFill>
                <a:schemeClr val="bg1"/>
              </a:solidFill>
              <a:effectLst/>
              <a:uLnTx/>
              <a:uFillTx/>
              <a:latin typeface="Lato" panose="020F0502020204030203" pitchFamily="34" charset="0"/>
              <a:ea typeface="Arial" charset="0"/>
              <a:cs typeface="Lato" panose="020F0502020204030203" pitchFamily="34" charset="0"/>
            </a:endParaRPr>
          </a:p>
        </p:txBody>
      </p:sp>
      <p:sp>
        <p:nvSpPr>
          <p:cNvPr id="21" name="Rectangle 20">
            <a:extLst>
              <a:ext uri="{FF2B5EF4-FFF2-40B4-BE49-F238E27FC236}">
                <a16:creationId xmlns:a16="http://schemas.microsoft.com/office/drawing/2014/main" id="{AE058C40-FF82-DB47-9A27-7CA73C0228CF}"/>
              </a:ext>
            </a:extLst>
          </p:cNvPr>
          <p:cNvSpPr/>
          <p:nvPr/>
        </p:nvSpPr>
        <p:spPr>
          <a:xfrm>
            <a:off x="3360952" y="3904974"/>
            <a:ext cx="1737761" cy="246221"/>
          </a:xfrm>
          <a:prstGeom prst="rect">
            <a:avLst/>
          </a:prstGeom>
          <a:noFill/>
        </p:spPr>
        <p:txBody>
          <a:bodyPr wrap="square" lIns="0" tIns="0" rIns="0" bIns="0" rtlCol="0" anchor="ctr">
            <a:spAutoFit/>
          </a:bodyPr>
          <a:lstStyle/>
          <a:p>
            <a:pPr marL="0" marR="0" lvl="0" indent="0" algn="ctr" defTabSz="914400" eaLnBrk="1" fontAlgn="auto" latinLnBrk="0" hangingPunct="1">
              <a:lnSpc>
                <a:spcPct val="100000"/>
              </a:lnSpc>
              <a:spcBef>
                <a:spcPts val="900"/>
              </a:spcBef>
              <a:spcAft>
                <a:spcPts val="600"/>
              </a:spcAft>
              <a:buClrTx/>
              <a:buSzTx/>
              <a:buFontTx/>
              <a:buNone/>
              <a:tabLst/>
              <a:defRPr/>
            </a:pPr>
            <a:r>
              <a:rPr kumimoji="0" lang="en-IN" sz="800" i="0" u="none" strike="noStrike" kern="0" cap="none" spc="0" normalizeH="0" baseline="0" noProof="0" dirty="0">
                <a:ln>
                  <a:noFill/>
                </a:ln>
                <a:solidFill>
                  <a:schemeClr val="bg1"/>
                </a:solidFill>
                <a:effectLst/>
                <a:uLnTx/>
                <a:uFillTx/>
                <a:latin typeface="Lato" panose="020F0502020204030203" pitchFamily="34" charset="0"/>
                <a:ea typeface="Arial" charset="0"/>
                <a:cs typeface="Lato" panose="020F0502020204030203" pitchFamily="34" charset="0"/>
              </a:rPr>
              <a:t>WP4 : Abrupt large </a:t>
            </a:r>
            <a:r>
              <a:rPr kumimoji="0" lang="en-IN" sz="800" i="0" u="none" strike="noStrike" kern="0" cap="none" spc="0" normalizeH="0" baseline="0" noProof="0" dirty="0" err="1">
                <a:ln>
                  <a:noFill/>
                </a:ln>
                <a:solidFill>
                  <a:schemeClr val="bg1"/>
                </a:solidFill>
                <a:effectLst/>
                <a:uLnTx/>
                <a:uFillTx/>
                <a:latin typeface="Lato" panose="020F0502020204030203" pitchFamily="34" charset="0"/>
                <a:ea typeface="Arial" charset="0"/>
                <a:cs typeface="Lato" panose="020F0502020204030203" pitchFamily="34" charset="0"/>
              </a:rPr>
              <a:t>Polyna</a:t>
            </a:r>
            <a:r>
              <a:rPr kumimoji="0" lang="en-IN" sz="800" i="0" u="none" strike="noStrike" kern="0" cap="none" spc="0" normalizeH="0" baseline="0" noProof="0" dirty="0">
                <a:ln>
                  <a:noFill/>
                </a:ln>
                <a:solidFill>
                  <a:schemeClr val="bg1"/>
                </a:solidFill>
                <a:effectLst/>
                <a:uLnTx/>
                <a:uFillTx/>
                <a:latin typeface="Lato" panose="020F0502020204030203" pitchFamily="34" charset="0"/>
                <a:ea typeface="Arial" charset="0"/>
                <a:cs typeface="Lato" panose="020F0502020204030203" pitchFamily="34" charset="0"/>
              </a:rPr>
              <a:t> events shortcutting conventional pathways</a:t>
            </a:r>
            <a:endParaRPr kumimoji="0" lang="en-US" sz="800" i="0" u="none" strike="noStrike" kern="0" cap="none" spc="0" normalizeH="0" baseline="0" noProof="0" dirty="0">
              <a:ln>
                <a:noFill/>
              </a:ln>
              <a:solidFill>
                <a:schemeClr val="bg1"/>
              </a:solidFill>
              <a:effectLst/>
              <a:uLnTx/>
              <a:uFillTx/>
              <a:latin typeface="Lato" panose="020F0502020204030203" pitchFamily="34" charset="0"/>
              <a:ea typeface="Arial" charset="0"/>
              <a:cs typeface="Lato" panose="020F0502020204030203" pitchFamily="34" charset="0"/>
            </a:endParaRPr>
          </a:p>
        </p:txBody>
      </p:sp>
      <p:sp>
        <p:nvSpPr>
          <p:cNvPr id="22" name="Rounded Rectangle 27">
            <a:extLst>
              <a:ext uri="{FF2B5EF4-FFF2-40B4-BE49-F238E27FC236}">
                <a16:creationId xmlns:a16="http://schemas.microsoft.com/office/drawing/2014/main" id="{47BDBC83-EF9D-B845-9DFE-6C6D2C11C6C8}"/>
              </a:ext>
            </a:extLst>
          </p:cNvPr>
          <p:cNvSpPr/>
          <p:nvPr/>
        </p:nvSpPr>
        <p:spPr>
          <a:xfrm>
            <a:off x="733386" y="1840504"/>
            <a:ext cx="7637363" cy="351179"/>
          </a:xfrm>
          <a:prstGeom prst="roundRect">
            <a:avLst>
              <a:gd name="adj" fmla="val 26255"/>
            </a:avLst>
          </a:prstGeom>
          <a:solidFill>
            <a:srgbClr val="DC86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prstClr val="white"/>
                </a:solidFill>
                <a:latin typeface="Lato" panose="020F0502020204030203" pitchFamily="34" charset="0"/>
                <a:ea typeface="Arial" charset="0"/>
                <a:cs typeface="Lato" panose="020F0502020204030203" pitchFamily="34" charset="0"/>
              </a:rPr>
              <a:t>Advisory Board</a:t>
            </a:r>
            <a:endParaRPr kumimoji="0" lang="en-US" sz="1200" b="0" i="0" u="none" strike="noStrike" kern="0" cap="none" spc="0" normalizeH="0" baseline="0" noProof="0" dirty="0">
              <a:ln>
                <a:noFill/>
              </a:ln>
              <a:solidFill>
                <a:prstClr val="white"/>
              </a:solidFill>
              <a:effectLst/>
              <a:uLnTx/>
              <a:uFillTx/>
              <a:latin typeface="Lato" panose="020F0502020204030203" pitchFamily="34" charset="0"/>
              <a:ea typeface="Arial" charset="0"/>
              <a:cs typeface="Lato" panose="020F0502020204030203" pitchFamily="34" charset="0"/>
            </a:endParaRPr>
          </a:p>
        </p:txBody>
      </p:sp>
      <p:sp>
        <p:nvSpPr>
          <p:cNvPr id="23" name="Shape 22">
            <a:extLst>
              <a:ext uri="{FF2B5EF4-FFF2-40B4-BE49-F238E27FC236}">
                <a16:creationId xmlns:a16="http://schemas.microsoft.com/office/drawing/2014/main" id="{F5D0938B-06FD-C24F-8032-1A555C7AF6BE}"/>
              </a:ext>
            </a:extLst>
          </p:cNvPr>
          <p:cNvSpPr/>
          <p:nvPr/>
        </p:nvSpPr>
        <p:spPr>
          <a:xfrm rot="15760191" flipV="1">
            <a:off x="1838535" y="2621702"/>
            <a:ext cx="1843043" cy="2628586"/>
          </a:xfrm>
          <a:prstGeom prst="leftCircularArrow">
            <a:avLst>
              <a:gd name="adj1" fmla="val 7180"/>
              <a:gd name="adj2" fmla="val 429999"/>
              <a:gd name="adj3" fmla="val 11830103"/>
              <a:gd name="adj4" fmla="val 13998788"/>
              <a:gd name="adj5" fmla="val 7527"/>
            </a:avLst>
          </a:prstGeom>
          <a:solidFill>
            <a:schemeClr val="bg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cxnSp>
        <p:nvCxnSpPr>
          <p:cNvPr id="24" name="Straight Connector 23">
            <a:extLst>
              <a:ext uri="{FF2B5EF4-FFF2-40B4-BE49-F238E27FC236}">
                <a16:creationId xmlns:a16="http://schemas.microsoft.com/office/drawing/2014/main" id="{F917E87B-305E-CA45-8E76-7E4F488B1810}"/>
              </a:ext>
            </a:extLst>
          </p:cNvPr>
          <p:cNvCxnSpPr>
            <a:cxnSpLocks/>
          </p:cNvCxnSpPr>
          <p:nvPr/>
        </p:nvCxnSpPr>
        <p:spPr>
          <a:xfrm>
            <a:off x="3458210" y="2810845"/>
            <a:ext cx="1445944" cy="1"/>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942B541B-2373-9243-B0EE-10CFE9D74A8F}"/>
              </a:ext>
            </a:extLst>
          </p:cNvPr>
          <p:cNvCxnSpPr>
            <a:cxnSpLocks/>
          </p:cNvCxnSpPr>
          <p:nvPr/>
        </p:nvCxnSpPr>
        <p:spPr>
          <a:xfrm>
            <a:off x="3483279" y="3759105"/>
            <a:ext cx="1445944" cy="1"/>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57CFF61-ED76-EB44-9BE7-F0FE37DBBCB6}"/>
              </a:ext>
            </a:extLst>
          </p:cNvPr>
          <p:cNvCxnSpPr>
            <a:cxnSpLocks/>
          </p:cNvCxnSpPr>
          <p:nvPr/>
        </p:nvCxnSpPr>
        <p:spPr>
          <a:xfrm>
            <a:off x="3498020" y="3238241"/>
            <a:ext cx="1445944" cy="1"/>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 name="Rounded Rectangle 27">
            <a:extLst>
              <a:ext uri="{FF2B5EF4-FFF2-40B4-BE49-F238E27FC236}">
                <a16:creationId xmlns:a16="http://schemas.microsoft.com/office/drawing/2014/main" id="{9AB74AAF-D040-B64D-A3DE-F60D8AF02C68}"/>
              </a:ext>
            </a:extLst>
          </p:cNvPr>
          <p:cNvSpPr/>
          <p:nvPr/>
        </p:nvSpPr>
        <p:spPr>
          <a:xfrm>
            <a:off x="5010644" y="4316565"/>
            <a:ext cx="1550214" cy="303759"/>
          </a:xfrm>
          <a:prstGeom prst="roundRect">
            <a:avLst>
              <a:gd name="adj" fmla="val 18700"/>
            </a:avLst>
          </a:prstGeom>
          <a:solidFill>
            <a:srgbClr val="1B344B">
              <a:alpha val="70000"/>
            </a:srgbClr>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Lato" panose="020F0502020204030203" pitchFamily="34" charset="0"/>
                <a:ea typeface="Arial" charset="0"/>
                <a:cs typeface="Lato" panose="020F0502020204030203" pitchFamily="34" charset="0"/>
              </a:rPr>
              <a:t>Data Management</a:t>
            </a:r>
          </a:p>
        </p:txBody>
      </p:sp>
      <p:sp>
        <p:nvSpPr>
          <p:cNvPr id="28" name="Up-Down Arrow 12">
            <a:extLst>
              <a:ext uri="{FF2B5EF4-FFF2-40B4-BE49-F238E27FC236}">
                <a16:creationId xmlns:a16="http://schemas.microsoft.com/office/drawing/2014/main" id="{B8C1AF06-0AF5-B94F-AFE9-35CBE29BDD02}"/>
              </a:ext>
            </a:extLst>
          </p:cNvPr>
          <p:cNvSpPr/>
          <p:nvPr/>
        </p:nvSpPr>
        <p:spPr>
          <a:xfrm rot="5400000">
            <a:off x="5605991" y="3050113"/>
            <a:ext cx="283931" cy="704257"/>
          </a:xfrm>
          <a:prstGeom prst="upDownArrow">
            <a:avLst>
              <a:gd name="adj1" fmla="val 45667"/>
              <a:gd name="adj2"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accent2"/>
              </a:solidFill>
              <a:latin typeface="Lato" panose="020F0502020204030203" pitchFamily="34" charset="0"/>
              <a:ea typeface="Arial" charset="0"/>
              <a:cs typeface="Lato" panose="020F0502020204030203" pitchFamily="34" charset="0"/>
            </a:endParaRPr>
          </a:p>
        </p:txBody>
      </p:sp>
      <p:sp>
        <p:nvSpPr>
          <p:cNvPr id="29" name="TextBox 28">
            <a:extLst>
              <a:ext uri="{FF2B5EF4-FFF2-40B4-BE49-F238E27FC236}">
                <a16:creationId xmlns:a16="http://schemas.microsoft.com/office/drawing/2014/main" id="{F056D4ED-46CB-9C46-A406-99F4A8B6F11E}"/>
              </a:ext>
            </a:extLst>
          </p:cNvPr>
          <p:cNvSpPr txBox="1"/>
          <p:nvPr/>
        </p:nvSpPr>
        <p:spPr>
          <a:xfrm rot="16200000">
            <a:off x="7129479" y="3790759"/>
            <a:ext cx="2334806" cy="369332"/>
          </a:xfrm>
          <a:prstGeom prst="rect">
            <a:avLst/>
          </a:prstGeom>
          <a:noFill/>
        </p:spPr>
        <p:txBody>
          <a:bodyPr wrap="none" rtlCol="0">
            <a:spAutoFit/>
          </a:bodyPr>
          <a:lstStyle/>
          <a:p>
            <a:r>
              <a:rPr lang="en-US" dirty="0">
                <a:solidFill>
                  <a:srgbClr val="1B344B"/>
                </a:solidFill>
                <a:latin typeface="Lato" panose="020F0502020204030203" pitchFamily="34" charset="0"/>
                <a:cs typeface="Lato" panose="020F0502020204030203" pitchFamily="34" charset="0"/>
              </a:rPr>
              <a:t>Users &amp; Stakeholders</a:t>
            </a:r>
          </a:p>
        </p:txBody>
      </p:sp>
    </p:spTree>
    <p:extLst>
      <p:ext uri="{BB962C8B-B14F-4D97-AF65-F5344CB8AC3E}">
        <p14:creationId xmlns:p14="http://schemas.microsoft.com/office/powerpoint/2010/main" val="16736635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BDC50F-2E7D-9444-A436-0A758DD68CEE}"/>
              </a:ext>
            </a:extLst>
          </p:cNvPr>
          <p:cNvSpPr>
            <a:spLocks noGrp="1"/>
          </p:cNvSpPr>
          <p:nvPr>
            <p:ph type="body" sz="quarter" idx="10"/>
          </p:nvPr>
        </p:nvSpPr>
        <p:spPr/>
        <p:txBody>
          <a:bodyPr/>
          <a:lstStyle/>
          <a:p>
            <a:r>
              <a:rPr lang="en-US" dirty="0" smtClean="0"/>
              <a:t>THANK YOU</a:t>
            </a:r>
            <a:endParaRPr lang="en-US" dirty="0"/>
          </a:p>
        </p:txBody>
      </p:sp>
      <p:sp>
        <p:nvSpPr>
          <p:cNvPr id="5" name="Picture Placeholder 4">
            <a:extLst>
              <a:ext uri="{FF2B5EF4-FFF2-40B4-BE49-F238E27FC236}">
                <a16:creationId xmlns:a16="http://schemas.microsoft.com/office/drawing/2014/main" id="{09AEAE41-8624-F949-9AB7-AF4F047E92C8}"/>
              </a:ext>
            </a:extLst>
          </p:cNvPr>
          <p:cNvSpPr>
            <a:spLocks noGrp="1"/>
          </p:cNvSpPr>
          <p:nvPr>
            <p:ph type="pic" sz="quarter" idx="16"/>
          </p:nvPr>
        </p:nvSpPr>
        <p:spPr/>
      </p:sp>
    </p:spTree>
    <p:extLst>
      <p:ext uri="{BB962C8B-B14F-4D97-AF65-F5344CB8AC3E}">
        <p14:creationId xmlns:p14="http://schemas.microsoft.com/office/powerpoint/2010/main" val="17164468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O-CHIC Theme">
      <a:dk1>
        <a:srgbClr val="000000"/>
      </a:dk1>
      <a:lt1>
        <a:srgbClr val="FFFFFF"/>
      </a:lt1>
      <a:dk2>
        <a:srgbClr val="44546A"/>
      </a:dk2>
      <a:lt2>
        <a:srgbClr val="E7E6E6"/>
      </a:lt2>
      <a:accent1>
        <a:srgbClr val="1B344B"/>
      </a:accent1>
      <a:accent2>
        <a:srgbClr val="143E58"/>
      </a:accent2>
      <a:accent3>
        <a:srgbClr val="0375B4"/>
      </a:accent3>
      <a:accent4>
        <a:srgbClr val="0B9AD5"/>
      </a:accent4>
      <a:accent5>
        <a:srgbClr val="D27F2B"/>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378</TotalTime>
  <Words>399</Words>
  <Application>Microsoft Office PowerPoint</Application>
  <PresentationFormat>On-screen Show (4:3)</PresentationFormat>
  <Paragraphs>51</Paragraphs>
  <Slides>9</Slides>
  <Notes>1</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9</vt:i4>
      </vt:variant>
    </vt:vector>
  </HeadingPairs>
  <TitlesOfParts>
    <vt:vector size="18" baseType="lpstr">
      <vt:lpstr>Arial</vt:lpstr>
      <vt:lpstr>Calibri</vt:lpstr>
      <vt:lpstr>Impact</vt:lpstr>
      <vt:lpstr>Lato</vt:lpstr>
      <vt:lpstr>Times New Roman</vt:lpstr>
      <vt:lpstr>Office Theme</vt:lpstr>
      <vt:lpstr>1_Custom Design</vt:lpstr>
      <vt:lpstr>2_Custom Design</vt:lpstr>
      <vt:lpstr>Custom Design</vt:lpstr>
      <vt:lpstr>PowerPoint Presentation</vt:lpstr>
      <vt:lpstr>General information</vt:lpstr>
      <vt:lpstr>Objective</vt:lpstr>
      <vt:lpstr>Specific objectives</vt:lpstr>
      <vt:lpstr>Specific objectives</vt:lpstr>
      <vt:lpstr>Concept</vt:lpstr>
      <vt:lpstr>Project architecture</vt:lpstr>
      <vt:lpstr>The SO-CHIC Project</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SO-CHIC</dc:title>
  <dc:subject/>
  <dc:creator>Nolan,  J.E. [Joseph]</dc:creator>
  <cp:keywords/>
  <dc:description/>
  <cp:lastModifiedBy>Horovcakova , E.  [Eva]</cp:lastModifiedBy>
  <cp:revision>69</cp:revision>
  <dcterms:created xsi:type="dcterms:W3CDTF">2017-11-14T11:51:40Z</dcterms:created>
  <dcterms:modified xsi:type="dcterms:W3CDTF">2022-09-09T07:03:45Z</dcterms:modified>
  <cp:category/>
</cp:coreProperties>
</file>